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7" r:id="rId4"/>
    <p:sldId id="258" r:id="rId5"/>
    <p:sldId id="266" r:id="rId6"/>
    <p:sldId id="267" r:id="rId7"/>
    <p:sldId id="276" r:id="rId8"/>
    <p:sldId id="260" r:id="rId9"/>
    <p:sldId id="272" r:id="rId10"/>
    <p:sldId id="273" r:id="rId11"/>
    <p:sldId id="274" r:id="rId12"/>
    <p:sldId id="275" r:id="rId13"/>
    <p:sldId id="261" r:id="rId14"/>
    <p:sldId id="265"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Garet Bold" panose="020B0604020202020204" charset="0"/>
      <p:regular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6" d="100"/>
          <a:sy n="76" d="100"/>
        </p:scale>
        <p:origin x="4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2714" y="2057400"/>
            <a:ext cx="11532595" cy="3831379"/>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3333"/>
            </a:solidFill>
          </p:spPr>
        </p:sp>
        <p:sp>
          <p:nvSpPr>
            <p:cNvPr id="4" name="TextBox 4"/>
            <p:cNvSpPr txBox="1"/>
            <p:nvPr/>
          </p:nvSpPr>
          <p:spPr>
            <a:xfrm>
              <a:off x="0" y="-38100"/>
              <a:ext cx="3037391" cy="104718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03191" y="4579883"/>
            <a:ext cx="12091415" cy="3602062"/>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3333"/>
            </a:solidFill>
          </p:spPr>
        </p:sp>
        <p:sp>
          <p:nvSpPr>
            <p:cNvPr id="7" name="TextBox 7"/>
            <p:cNvSpPr txBox="1"/>
            <p:nvPr/>
          </p:nvSpPr>
          <p:spPr>
            <a:xfrm>
              <a:off x="0" y="-38100"/>
              <a:ext cx="3184570" cy="98679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700950" y="2816842"/>
            <a:ext cx="3647288" cy="3602062"/>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0" name="TextBox 10"/>
            <p:cNvSpPr txBox="1"/>
            <p:nvPr/>
          </p:nvSpPr>
          <p:spPr>
            <a:xfrm>
              <a:off x="0" y="-38100"/>
              <a:ext cx="960603" cy="98679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747275" y="4173742"/>
            <a:ext cx="3647288" cy="3602062"/>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3" name="TextBox 13"/>
            <p:cNvSpPr txBox="1"/>
            <p:nvPr/>
          </p:nvSpPr>
          <p:spPr>
            <a:xfrm>
              <a:off x="0" y="-38100"/>
              <a:ext cx="960603" cy="98679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28975" y="7562737"/>
            <a:ext cx="2041499" cy="89189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6" name="TextBox 16"/>
            <p:cNvSpPr txBox="1"/>
            <p:nvPr/>
          </p:nvSpPr>
          <p:spPr>
            <a:xfrm>
              <a:off x="0" y="-38100"/>
              <a:ext cx="537679" cy="27300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70919" y="7500242"/>
            <a:ext cx="2041499" cy="89189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9" name="TextBox 19"/>
            <p:cNvSpPr txBox="1"/>
            <p:nvPr/>
          </p:nvSpPr>
          <p:spPr>
            <a:xfrm>
              <a:off x="0" y="-38100"/>
              <a:ext cx="537679" cy="27300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63306" y="7552856"/>
            <a:ext cx="3731299" cy="813940"/>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3333"/>
            </a:solidFill>
          </p:spPr>
        </p:sp>
        <p:sp>
          <p:nvSpPr>
            <p:cNvPr id="22" name="TextBox 22"/>
            <p:cNvSpPr txBox="1"/>
            <p:nvPr/>
          </p:nvSpPr>
          <p:spPr>
            <a:xfrm>
              <a:off x="0" y="-38100"/>
              <a:ext cx="982729" cy="25247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605340" y="7696000"/>
            <a:ext cx="3589266" cy="813940"/>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3333"/>
            </a:solidFill>
          </p:spPr>
        </p:sp>
        <p:sp>
          <p:nvSpPr>
            <p:cNvPr id="25" name="TextBox 25"/>
            <p:cNvSpPr txBox="1"/>
            <p:nvPr/>
          </p:nvSpPr>
          <p:spPr>
            <a:xfrm>
              <a:off x="0" y="-38100"/>
              <a:ext cx="945321" cy="252471"/>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103191" y="3309449"/>
            <a:ext cx="10081618" cy="2381999"/>
          </a:xfrm>
          <a:prstGeom prst="rect">
            <a:avLst/>
          </a:prstGeom>
        </p:spPr>
        <p:txBody>
          <a:bodyPr lIns="0" tIns="0" rIns="0" bIns="0" rtlCol="0" anchor="t">
            <a:spAutoFit/>
          </a:bodyPr>
          <a:lstStyle/>
          <a:p>
            <a:pPr algn="ctr">
              <a:lnSpc>
                <a:spcPts val="8899"/>
              </a:lnSpc>
            </a:pPr>
            <a:r>
              <a:rPr lang="en-US" sz="9999" b="1" spc="-129" dirty="0">
                <a:solidFill>
                  <a:srgbClr val="00F9FF"/>
                </a:solidFill>
                <a:latin typeface="Garet Bold"/>
                <a:ea typeface="Garet Bold"/>
                <a:cs typeface="Garet Bold"/>
                <a:sym typeface="Garet Bold"/>
              </a:rPr>
              <a:t>DICTIONARY</a:t>
            </a:r>
          </a:p>
          <a:p>
            <a:pPr algn="ctr">
              <a:lnSpc>
                <a:spcPts val="8899"/>
              </a:lnSpc>
            </a:pPr>
            <a:r>
              <a:rPr lang="en-US" sz="9999" b="1" spc="-129" dirty="0">
                <a:solidFill>
                  <a:srgbClr val="00F9FF"/>
                </a:solidFill>
                <a:latin typeface="Garet Bold"/>
                <a:ea typeface="Garet Bold"/>
                <a:cs typeface="Garet Bold"/>
                <a:sym typeface="Garet Bold"/>
              </a:rPr>
              <a:t>ATTACKS</a:t>
            </a:r>
          </a:p>
        </p:txBody>
      </p:sp>
      <p:sp>
        <p:nvSpPr>
          <p:cNvPr id="28" name="Freeform 28"/>
          <p:cNvSpPr/>
          <p:nvPr/>
        </p:nvSpPr>
        <p:spPr>
          <a:xfrm>
            <a:off x="13524594" y="7552856"/>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2840609" y="27279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5920905" y="2028466"/>
            <a:ext cx="4704192" cy="315872"/>
          </a:xfrm>
          <a:prstGeom prst="rect">
            <a:avLst/>
          </a:prstGeom>
        </p:spPr>
        <p:txBody>
          <a:bodyPr lIns="0" tIns="0" rIns="0" bIns="0" rtlCol="0" anchor="t">
            <a:spAutoFit/>
          </a:bodyPr>
          <a:lstStyle/>
          <a:p>
            <a:pPr algn="ctr">
              <a:lnSpc>
                <a:spcPts val="2215"/>
              </a:lnSpc>
            </a:pPr>
            <a:r>
              <a:rPr lang="en-US" sz="2606" b="1" spc="-112" dirty="0">
                <a:solidFill>
                  <a:srgbClr val="003333"/>
                </a:solidFill>
                <a:latin typeface="Garet Bold"/>
                <a:ea typeface="Garet Bold"/>
                <a:cs typeface="Garet Bold"/>
                <a:sym typeface="Garet Bold"/>
              </a:rPr>
              <a:t>GROUP C PRESENTATION</a:t>
            </a:r>
          </a:p>
        </p:txBody>
      </p:sp>
      <p:graphicFrame>
        <p:nvGraphicFramePr>
          <p:cNvPr id="31" name="Table 30">
            <a:extLst>
              <a:ext uri="{FF2B5EF4-FFF2-40B4-BE49-F238E27FC236}">
                <a16:creationId xmlns:a16="http://schemas.microsoft.com/office/drawing/2014/main" id="{0EFEB7BA-ADB8-49DA-9BE5-6C4D57AD2E53}"/>
              </a:ext>
            </a:extLst>
          </p:cNvPr>
          <p:cNvGraphicFramePr>
            <a:graphicFrameLocks noGrp="1"/>
          </p:cNvGraphicFramePr>
          <p:nvPr>
            <p:extLst>
              <p:ext uri="{D42A27DB-BD31-4B8C-83A1-F6EECF244321}">
                <p14:modId xmlns:p14="http://schemas.microsoft.com/office/powerpoint/2010/main" val="3380208500"/>
              </p:ext>
            </p:extLst>
          </p:nvPr>
        </p:nvGraphicFramePr>
        <p:xfrm>
          <a:off x="4570919" y="5905340"/>
          <a:ext cx="9990083" cy="1107440"/>
        </p:xfrm>
        <a:graphic>
          <a:graphicData uri="http://schemas.openxmlformats.org/drawingml/2006/table">
            <a:tbl>
              <a:tblPr firstRow="1" bandRow="1">
                <a:tableStyleId>{5940675A-B579-460E-94D1-54222C63F5DA}</a:tableStyleId>
              </a:tblPr>
              <a:tblGrid>
                <a:gridCol w="2281809">
                  <a:extLst>
                    <a:ext uri="{9D8B030D-6E8A-4147-A177-3AD203B41FA5}">
                      <a16:colId xmlns:a16="http://schemas.microsoft.com/office/drawing/2014/main" val="1185252424"/>
                    </a:ext>
                  </a:extLst>
                </a:gridCol>
                <a:gridCol w="3854137">
                  <a:extLst>
                    <a:ext uri="{9D8B030D-6E8A-4147-A177-3AD203B41FA5}">
                      <a16:colId xmlns:a16="http://schemas.microsoft.com/office/drawing/2014/main" val="615345914"/>
                    </a:ext>
                  </a:extLst>
                </a:gridCol>
                <a:gridCol w="3854137">
                  <a:extLst>
                    <a:ext uri="{9D8B030D-6E8A-4147-A177-3AD203B41FA5}">
                      <a16:colId xmlns:a16="http://schemas.microsoft.com/office/drawing/2014/main" val="2740876626"/>
                    </a:ext>
                  </a:extLst>
                </a:gridCol>
              </a:tblGrid>
              <a:tr h="224472">
                <a:tc>
                  <a:txBody>
                    <a:bodyPr/>
                    <a:lstStyle/>
                    <a:p>
                      <a:pPr algn="l"/>
                      <a:r>
                        <a:rPr lang="en-US" b="1" dirty="0">
                          <a:solidFill>
                            <a:schemeClr val="tx2"/>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b="1" dirty="0">
                          <a:solidFill>
                            <a:schemeClr val="tx2"/>
                          </a:solidFill>
                        </a:rPr>
                        <a:t>REG_NO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b="1" dirty="0">
                          <a:solidFill>
                            <a:schemeClr val="tx2"/>
                          </a:solidFill>
                        </a:rPr>
                        <a:t>STUDENT NUMBER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extLst>
                  <a:ext uri="{0D108BD9-81ED-4DB2-BD59-A6C34878D82A}">
                    <a16:rowId xmlns:a16="http://schemas.microsoft.com/office/drawing/2014/main" val="1111979981"/>
                  </a:ext>
                </a:extLst>
              </a:tr>
              <a:tr h="370840">
                <a:tc>
                  <a:txBody>
                    <a:bodyPr/>
                    <a:lstStyle/>
                    <a:p>
                      <a:pPr algn="l"/>
                      <a:r>
                        <a:rPr lang="en-US" dirty="0">
                          <a:solidFill>
                            <a:schemeClr val="tx2"/>
                          </a:solidFill>
                        </a:rPr>
                        <a:t>BUGEMBE JOHN PAUL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dirty="0">
                          <a:solidFill>
                            <a:schemeClr val="tx2"/>
                          </a:solidFill>
                        </a:rPr>
                        <a:t>2024/HD05/26501U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dirty="0">
                          <a:solidFill>
                            <a:schemeClr val="tx2"/>
                          </a:solidFill>
                        </a:rPr>
                        <a:t>2400726501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extLst>
                  <a:ext uri="{0D108BD9-81ED-4DB2-BD59-A6C34878D82A}">
                    <a16:rowId xmlns:a16="http://schemas.microsoft.com/office/drawing/2014/main" val="762820551"/>
                  </a:ext>
                </a:extLst>
              </a:tr>
              <a:tr h="370840">
                <a:tc>
                  <a:txBody>
                    <a:bodyPr/>
                    <a:lstStyle/>
                    <a:p>
                      <a:pPr algn="l"/>
                      <a:r>
                        <a:rPr lang="en-US" dirty="0">
                          <a:solidFill>
                            <a:schemeClr val="tx2"/>
                          </a:solidFill>
                        </a:rPr>
                        <a:t>AMPEIRE EDGAR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dirty="0">
                          <a:solidFill>
                            <a:schemeClr val="tx2"/>
                          </a:solidFill>
                        </a:rPr>
                        <a:t>2024/HD05/21915U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tc>
                  <a:txBody>
                    <a:bodyPr/>
                    <a:lstStyle/>
                    <a:p>
                      <a:pPr algn="l"/>
                      <a:r>
                        <a:rPr lang="en-US" dirty="0">
                          <a:solidFill>
                            <a:schemeClr val="tx2"/>
                          </a:solidFill>
                        </a:rPr>
                        <a:t>2400721915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9FF"/>
                    </a:solidFill>
                  </a:tcPr>
                </a:tc>
                <a:extLst>
                  <a:ext uri="{0D108BD9-81ED-4DB2-BD59-A6C34878D82A}">
                    <a16:rowId xmlns:a16="http://schemas.microsoft.com/office/drawing/2014/main" val="3244812999"/>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24450"/>
            <a:ext cx="1382531" cy="0"/>
          </a:xfrm>
          <a:prstGeom prst="line">
            <a:avLst/>
          </a:prstGeom>
          <a:ln w="38100" cap="flat">
            <a:solidFill>
              <a:srgbClr val="00F9FF"/>
            </a:solidFill>
            <a:prstDash val="solid"/>
            <a:headEnd type="oval" w="lg" len="lg"/>
            <a:tailEnd type="none" w="sm" len="sm"/>
          </a:ln>
        </p:spPr>
      </p:sp>
      <p:sp>
        <p:nvSpPr>
          <p:cNvPr id="3" name="AutoShape 3"/>
          <p:cNvSpPr/>
          <p:nvPr/>
        </p:nvSpPr>
        <p:spPr>
          <a:xfrm flipH="1" flipV="1">
            <a:off x="16491072" y="5162550"/>
            <a:ext cx="1540186"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8115300" cy="4114800"/>
            <a:chOff x="0" y="0"/>
            <a:chExt cx="2441259" cy="1237821"/>
          </a:xfrm>
        </p:grpSpPr>
        <p:sp>
          <p:nvSpPr>
            <p:cNvPr id="5" name="Freeform 5"/>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6" name="TextBox 6"/>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5143500"/>
            <a:ext cx="8115300" cy="4114800"/>
            <a:chOff x="0" y="0"/>
            <a:chExt cx="2441259" cy="1237821"/>
          </a:xfrm>
        </p:grpSpPr>
        <p:sp>
          <p:nvSpPr>
            <p:cNvPr id="8" name="Freeform 8"/>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9" name="TextBox 9"/>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15987" y="1028700"/>
            <a:ext cx="7943313" cy="3779593"/>
            <a:chOff x="0" y="0"/>
            <a:chExt cx="1230627" cy="585558"/>
          </a:xfrm>
        </p:grpSpPr>
        <p:sp>
          <p:nvSpPr>
            <p:cNvPr id="11" name="Freeform 11"/>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2"/>
              <a:stretch>
                <a:fillRect t="-9108" b="-9108"/>
              </a:stretch>
            </a:blipFill>
            <a:ln w="38100" cap="sq">
              <a:solidFill>
                <a:srgbClr val="00F9FF"/>
              </a:solidFill>
              <a:prstDash val="solid"/>
              <a:miter/>
            </a:ln>
          </p:spPr>
        </p:sp>
      </p:grpSp>
      <p:grpSp>
        <p:nvGrpSpPr>
          <p:cNvPr id="12" name="Group 12"/>
          <p:cNvGrpSpPr/>
          <p:nvPr/>
        </p:nvGrpSpPr>
        <p:grpSpPr>
          <a:xfrm>
            <a:off x="1028700" y="5478707"/>
            <a:ext cx="7943313" cy="3779593"/>
            <a:chOff x="0" y="0"/>
            <a:chExt cx="1230627" cy="585558"/>
          </a:xfrm>
        </p:grpSpPr>
        <p:sp>
          <p:nvSpPr>
            <p:cNvPr id="13" name="Freeform 13"/>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3"/>
              <a:stretch>
                <a:fillRect t="-9108" b="-9108"/>
              </a:stretch>
            </a:blipFill>
            <a:ln w="38100" cap="sq">
              <a:solidFill>
                <a:srgbClr val="00F9FF"/>
              </a:solidFill>
              <a:prstDash val="solid"/>
              <a:miter/>
            </a:ln>
          </p:spPr>
        </p:sp>
      </p:grpSp>
      <p:sp>
        <p:nvSpPr>
          <p:cNvPr id="14" name="TextBox 14"/>
          <p:cNvSpPr txBox="1"/>
          <p:nvPr/>
        </p:nvSpPr>
        <p:spPr>
          <a:xfrm>
            <a:off x="1077740" y="2918496"/>
            <a:ext cx="8076199" cy="727122"/>
          </a:xfrm>
          <a:prstGeom prst="rect">
            <a:avLst/>
          </a:prstGeom>
        </p:spPr>
        <p:txBody>
          <a:bodyPr wrap="square" lIns="0" tIns="0" rIns="0" bIns="0" rtlCol="0" anchor="t">
            <a:spAutoFit/>
          </a:bodyPr>
          <a:lstStyle/>
          <a:p>
            <a:pPr algn="ctr">
              <a:lnSpc>
                <a:spcPts val="5400"/>
              </a:lnSpc>
            </a:pPr>
            <a:r>
              <a:rPr lang="en-US" sz="5400" b="1" spc="-140" dirty="0">
                <a:solidFill>
                  <a:srgbClr val="00F9FF"/>
                </a:solidFill>
                <a:latin typeface="Garet Bold"/>
                <a:ea typeface="Garet Bold"/>
                <a:cs typeface="Garet Bold"/>
                <a:sym typeface="Garet Bold"/>
              </a:rPr>
              <a:t>Mitigation Techniques</a:t>
            </a:r>
          </a:p>
        </p:txBody>
      </p:sp>
      <p:sp>
        <p:nvSpPr>
          <p:cNvPr id="15" name="TextBox 15"/>
          <p:cNvSpPr txBox="1"/>
          <p:nvPr/>
        </p:nvSpPr>
        <p:spPr>
          <a:xfrm>
            <a:off x="9888861" y="6474501"/>
            <a:ext cx="6797563" cy="2048189"/>
          </a:xfrm>
          <a:prstGeom prst="rect">
            <a:avLst/>
          </a:prstGeom>
        </p:spPr>
        <p:txBody>
          <a:bodyPr lIns="0" tIns="0" rIns="0" bIns="0" rtlCol="0" anchor="t">
            <a:spAutoFit/>
          </a:bodyPr>
          <a:lstStyle/>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Implement an account lockout mechanism that temporarily disables an account after a set number of consecutive failed login attempts. This limits the number of guesses an attacker can make in a short period.</a:t>
            </a:r>
          </a:p>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Use progressive delay mechanisms to increase the wait time after each failed login attempt, further deterring attackers.</a:t>
            </a:r>
          </a:p>
        </p:txBody>
      </p:sp>
      <p:sp>
        <p:nvSpPr>
          <p:cNvPr id="18" name="TextBox 18"/>
          <p:cNvSpPr txBox="1"/>
          <p:nvPr/>
        </p:nvSpPr>
        <p:spPr>
          <a:xfrm>
            <a:off x="9877653" y="6078589"/>
            <a:ext cx="6460830" cy="315872"/>
          </a:xfrm>
          <a:prstGeom prst="rect">
            <a:avLst/>
          </a:prstGeom>
        </p:spPr>
        <p:txBody>
          <a:bodyPr lIns="0" tIns="0" rIns="0" bIns="0" rtlCol="0" anchor="t">
            <a:spAutoFit/>
          </a:bodyPr>
          <a:lstStyle/>
          <a:p>
            <a:pPr>
              <a:lnSpc>
                <a:spcPts val="2215"/>
              </a:lnSpc>
            </a:pPr>
            <a:r>
              <a:rPr lang="en-US" sz="2606" b="1" spc="101" dirty="0">
                <a:solidFill>
                  <a:srgbClr val="00F9FF"/>
                </a:solidFill>
                <a:latin typeface="Garet Bold"/>
                <a:ea typeface="Garet Bold"/>
                <a:cs typeface="Garet Bold"/>
                <a:sym typeface="Garet Bold"/>
              </a:rPr>
              <a:t>Account Lockout Policies</a:t>
            </a:r>
          </a:p>
        </p:txBody>
      </p:sp>
    </p:spTree>
    <p:extLst>
      <p:ext uri="{BB962C8B-B14F-4D97-AF65-F5344CB8AC3E}">
        <p14:creationId xmlns:p14="http://schemas.microsoft.com/office/powerpoint/2010/main" val="3290869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24450"/>
            <a:ext cx="1382531" cy="0"/>
          </a:xfrm>
          <a:prstGeom prst="line">
            <a:avLst/>
          </a:prstGeom>
          <a:ln w="38100" cap="flat">
            <a:solidFill>
              <a:srgbClr val="00F9FF"/>
            </a:solidFill>
            <a:prstDash val="solid"/>
            <a:headEnd type="oval" w="lg" len="lg"/>
            <a:tailEnd type="none" w="sm" len="sm"/>
          </a:ln>
        </p:spPr>
      </p:sp>
      <p:sp>
        <p:nvSpPr>
          <p:cNvPr id="3" name="AutoShape 3"/>
          <p:cNvSpPr/>
          <p:nvPr/>
        </p:nvSpPr>
        <p:spPr>
          <a:xfrm flipH="1" flipV="1">
            <a:off x="16491072" y="5162550"/>
            <a:ext cx="1540186"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8115300" cy="4114800"/>
            <a:chOff x="0" y="0"/>
            <a:chExt cx="2441259" cy="1237821"/>
          </a:xfrm>
        </p:grpSpPr>
        <p:sp>
          <p:nvSpPr>
            <p:cNvPr id="5" name="Freeform 5"/>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6" name="TextBox 6"/>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5143500"/>
            <a:ext cx="8115300" cy="4114800"/>
            <a:chOff x="0" y="0"/>
            <a:chExt cx="2441259" cy="1237821"/>
          </a:xfrm>
        </p:grpSpPr>
        <p:sp>
          <p:nvSpPr>
            <p:cNvPr id="8" name="Freeform 8"/>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9" name="TextBox 9"/>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15987" y="1028700"/>
            <a:ext cx="7943313" cy="3779593"/>
            <a:chOff x="0" y="0"/>
            <a:chExt cx="1230627" cy="585558"/>
          </a:xfrm>
        </p:grpSpPr>
        <p:sp>
          <p:nvSpPr>
            <p:cNvPr id="11" name="Freeform 11"/>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2"/>
              <a:stretch>
                <a:fillRect t="-9108" b="-9108"/>
              </a:stretch>
            </a:blipFill>
            <a:ln w="38100" cap="sq">
              <a:solidFill>
                <a:srgbClr val="00F9FF"/>
              </a:solidFill>
              <a:prstDash val="solid"/>
              <a:miter/>
            </a:ln>
          </p:spPr>
        </p:sp>
      </p:grpSp>
      <p:grpSp>
        <p:nvGrpSpPr>
          <p:cNvPr id="12" name="Group 12"/>
          <p:cNvGrpSpPr/>
          <p:nvPr/>
        </p:nvGrpSpPr>
        <p:grpSpPr>
          <a:xfrm>
            <a:off x="1028700" y="5478707"/>
            <a:ext cx="7943313" cy="3779593"/>
            <a:chOff x="0" y="0"/>
            <a:chExt cx="1230627" cy="585558"/>
          </a:xfrm>
        </p:grpSpPr>
        <p:sp>
          <p:nvSpPr>
            <p:cNvPr id="13" name="Freeform 13"/>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3"/>
              <a:stretch>
                <a:fillRect t="-9108" b="-9108"/>
              </a:stretch>
            </a:blipFill>
            <a:ln w="38100" cap="sq">
              <a:solidFill>
                <a:srgbClr val="00F9FF"/>
              </a:solidFill>
              <a:prstDash val="solid"/>
              <a:miter/>
            </a:ln>
          </p:spPr>
        </p:sp>
      </p:grpSp>
      <p:sp>
        <p:nvSpPr>
          <p:cNvPr id="14" name="TextBox 14"/>
          <p:cNvSpPr txBox="1"/>
          <p:nvPr/>
        </p:nvSpPr>
        <p:spPr>
          <a:xfrm>
            <a:off x="1077740" y="2918496"/>
            <a:ext cx="8076199" cy="727122"/>
          </a:xfrm>
          <a:prstGeom prst="rect">
            <a:avLst/>
          </a:prstGeom>
        </p:spPr>
        <p:txBody>
          <a:bodyPr wrap="square" lIns="0" tIns="0" rIns="0" bIns="0" rtlCol="0" anchor="t">
            <a:spAutoFit/>
          </a:bodyPr>
          <a:lstStyle/>
          <a:p>
            <a:pPr algn="ctr">
              <a:lnSpc>
                <a:spcPts val="5400"/>
              </a:lnSpc>
            </a:pPr>
            <a:r>
              <a:rPr lang="en-US" sz="5400" b="1" spc="-140" dirty="0">
                <a:solidFill>
                  <a:srgbClr val="00F9FF"/>
                </a:solidFill>
                <a:latin typeface="Garet Bold"/>
                <a:ea typeface="Garet Bold"/>
                <a:cs typeface="Garet Bold"/>
                <a:sym typeface="Garet Bold"/>
              </a:rPr>
              <a:t>Mitigation Techniques</a:t>
            </a:r>
          </a:p>
        </p:txBody>
      </p:sp>
      <p:sp>
        <p:nvSpPr>
          <p:cNvPr id="15" name="TextBox 15"/>
          <p:cNvSpPr txBox="1"/>
          <p:nvPr/>
        </p:nvSpPr>
        <p:spPr>
          <a:xfrm>
            <a:off x="9888861" y="6474501"/>
            <a:ext cx="6797563" cy="1753237"/>
          </a:xfrm>
          <a:prstGeom prst="rect">
            <a:avLst/>
          </a:prstGeom>
        </p:spPr>
        <p:txBody>
          <a:bodyPr lIns="0" tIns="0" rIns="0" bIns="0" rtlCol="0" anchor="t">
            <a:spAutoFit/>
          </a:bodyPr>
          <a:lstStyle/>
          <a:p>
            <a:pPr marL="342900" indent="-342900">
              <a:lnSpc>
                <a:spcPts val="2317"/>
              </a:lnSpc>
              <a:buFont typeface="Arial" panose="020B0604020202020204" pitchFamily="34" charset="0"/>
              <a:buChar char="•"/>
            </a:pPr>
            <a:r>
              <a:rPr lang="en-US" sz="1899" dirty="0">
                <a:solidFill>
                  <a:srgbClr val="00F9FF"/>
                </a:solidFill>
                <a:latin typeface="Inter"/>
                <a:ea typeface="Inter"/>
                <a:cs typeface="Inter"/>
                <a:sym typeface="Inter"/>
              </a:rPr>
              <a:t>Require an additional form of verification beyond just a password, such as a code sent to a mobile device, a hardware token, or biometric authentication.</a:t>
            </a:r>
          </a:p>
          <a:p>
            <a:pPr marL="342900" indent="-342900">
              <a:lnSpc>
                <a:spcPts val="2317"/>
              </a:lnSpc>
              <a:buFont typeface="Arial" panose="020B0604020202020204" pitchFamily="34" charset="0"/>
              <a:buChar char="•"/>
            </a:pPr>
            <a:r>
              <a:rPr lang="en-US" sz="1899" dirty="0">
                <a:solidFill>
                  <a:srgbClr val="00F9FF"/>
                </a:solidFill>
                <a:latin typeface="Inter"/>
                <a:ea typeface="Inter"/>
                <a:cs typeface="Inter"/>
                <a:sym typeface="Inter"/>
              </a:rPr>
              <a:t>MFA adds a significant layer of security, making it much harder for attackers to gain unauthorized access even if they obtain the password.</a:t>
            </a:r>
          </a:p>
        </p:txBody>
      </p:sp>
      <p:sp>
        <p:nvSpPr>
          <p:cNvPr id="18" name="TextBox 18"/>
          <p:cNvSpPr txBox="1"/>
          <p:nvPr/>
        </p:nvSpPr>
        <p:spPr>
          <a:xfrm>
            <a:off x="9877653" y="6078589"/>
            <a:ext cx="6460830" cy="315872"/>
          </a:xfrm>
          <a:prstGeom prst="rect">
            <a:avLst/>
          </a:prstGeom>
        </p:spPr>
        <p:txBody>
          <a:bodyPr lIns="0" tIns="0" rIns="0" bIns="0" rtlCol="0" anchor="t">
            <a:spAutoFit/>
          </a:bodyPr>
          <a:lstStyle/>
          <a:p>
            <a:pPr>
              <a:lnSpc>
                <a:spcPts val="2215"/>
              </a:lnSpc>
            </a:pPr>
            <a:r>
              <a:rPr lang="en-US" sz="2606" b="1" spc="101" dirty="0">
                <a:solidFill>
                  <a:srgbClr val="00F9FF"/>
                </a:solidFill>
                <a:latin typeface="Garet Bold"/>
                <a:ea typeface="Garet Bold"/>
                <a:cs typeface="Garet Bold"/>
                <a:sym typeface="Garet Bold"/>
              </a:rPr>
              <a:t>Multifactor Authentication (MFA)</a:t>
            </a:r>
          </a:p>
        </p:txBody>
      </p:sp>
    </p:spTree>
    <p:extLst>
      <p:ext uri="{BB962C8B-B14F-4D97-AF65-F5344CB8AC3E}">
        <p14:creationId xmlns:p14="http://schemas.microsoft.com/office/powerpoint/2010/main" val="31236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24450"/>
            <a:ext cx="1382531" cy="0"/>
          </a:xfrm>
          <a:prstGeom prst="line">
            <a:avLst/>
          </a:prstGeom>
          <a:ln w="38100" cap="flat">
            <a:solidFill>
              <a:srgbClr val="00F9FF"/>
            </a:solidFill>
            <a:prstDash val="solid"/>
            <a:headEnd type="oval" w="lg" len="lg"/>
            <a:tailEnd type="none" w="sm" len="sm"/>
          </a:ln>
        </p:spPr>
      </p:sp>
      <p:sp>
        <p:nvSpPr>
          <p:cNvPr id="3" name="AutoShape 3"/>
          <p:cNvSpPr/>
          <p:nvPr/>
        </p:nvSpPr>
        <p:spPr>
          <a:xfrm flipH="1" flipV="1">
            <a:off x="16491072" y="5162550"/>
            <a:ext cx="1540186"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8115300" cy="4114800"/>
            <a:chOff x="0" y="0"/>
            <a:chExt cx="2441259" cy="1237821"/>
          </a:xfrm>
        </p:grpSpPr>
        <p:sp>
          <p:nvSpPr>
            <p:cNvPr id="5" name="Freeform 5"/>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6" name="TextBox 6"/>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5143500"/>
            <a:ext cx="8115300" cy="4114800"/>
            <a:chOff x="0" y="0"/>
            <a:chExt cx="2441259" cy="1237821"/>
          </a:xfrm>
        </p:grpSpPr>
        <p:sp>
          <p:nvSpPr>
            <p:cNvPr id="8" name="Freeform 8"/>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9" name="TextBox 9"/>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15987" y="1028700"/>
            <a:ext cx="7943313" cy="3779593"/>
            <a:chOff x="0" y="0"/>
            <a:chExt cx="1230627" cy="585558"/>
          </a:xfrm>
        </p:grpSpPr>
        <p:sp>
          <p:nvSpPr>
            <p:cNvPr id="11" name="Freeform 11"/>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2"/>
              <a:stretch>
                <a:fillRect t="-9108" b="-9108"/>
              </a:stretch>
            </a:blipFill>
            <a:ln w="38100" cap="sq">
              <a:solidFill>
                <a:srgbClr val="00F9FF"/>
              </a:solidFill>
              <a:prstDash val="solid"/>
              <a:miter/>
            </a:ln>
          </p:spPr>
        </p:sp>
      </p:grpSp>
      <p:grpSp>
        <p:nvGrpSpPr>
          <p:cNvPr id="12" name="Group 12"/>
          <p:cNvGrpSpPr/>
          <p:nvPr/>
        </p:nvGrpSpPr>
        <p:grpSpPr>
          <a:xfrm>
            <a:off x="1028700" y="5478707"/>
            <a:ext cx="7943313" cy="3779593"/>
            <a:chOff x="0" y="0"/>
            <a:chExt cx="1230627" cy="585558"/>
          </a:xfrm>
        </p:grpSpPr>
        <p:sp>
          <p:nvSpPr>
            <p:cNvPr id="13" name="Freeform 13"/>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3"/>
              <a:stretch>
                <a:fillRect t="-9108" b="-9108"/>
              </a:stretch>
            </a:blipFill>
            <a:ln w="38100" cap="sq">
              <a:solidFill>
                <a:srgbClr val="00F9FF"/>
              </a:solidFill>
              <a:prstDash val="solid"/>
              <a:miter/>
            </a:ln>
          </p:spPr>
        </p:sp>
      </p:grpSp>
      <p:sp>
        <p:nvSpPr>
          <p:cNvPr id="14" name="TextBox 14"/>
          <p:cNvSpPr txBox="1"/>
          <p:nvPr/>
        </p:nvSpPr>
        <p:spPr>
          <a:xfrm>
            <a:off x="1077740" y="2918496"/>
            <a:ext cx="8076199" cy="727122"/>
          </a:xfrm>
          <a:prstGeom prst="rect">
            <a:avLst/>
          </a:prstGeom>
        </p:spPr>
        <p:txBody>
          <a:bodyPr wrap="square" lIns="0" tIns="0" rIns="0" bIns="0" rtlCol="0" anchor="t">
            <a:spAutoFit/>
          </a:bodyPr>
          <a:lstStyle/>
          <a:p>
            <a:pPr algn="ctr">
              <a:lnSpc>
                <a:spcPts val="5400"/>
              </a:lnSpc>
            </a:pPr>
            <a:r>
              <a:rPr lang="en-US" sz="5400" b="1" spc="-140" dirty="0">
                <a:solidFill>
                  <a:srgbClr val="00F9FF"/>
                </a:solidFill>
                <a:latin typeface="Garet Bold"/>
                <a:ea typeface="Garet Bold"/>
                <a:cs typeface="Garet Bold"/>
                <a:sym typeface="Garet Bold"/>
              </a:rPr>
              <a:t>Mitigation Techniques</a:t>
            </a:r>
          </a:p>
        </p:txBody>
      </p:sp>
      <p:sp>
        <p:nvSpPr>
          <p:cNvPr id="15" name="TextBox 15"/>
          <p:cNvSpPr txBox="1"/>
          <p:nvPr/>
        </p:nvSpPr>
        <p:spPr>
          <a:xfrm>
            <a:off x="9888861" y="6474501"/>
            <a:ext cx="6797563" cy="1458284"/>
          </a:xfrm>
          <a:prstGeom prst="rect">
            <a:avLst/>
          </a:prstGeom>
        </p:spPr>
        <p:txBody>
          <a:bodyPr lIns="0" tIns="0" rIns="0" bIns="0" rtlCol="0" anchor="t">
            <a:spAutoFit/>
          </a:bodyPr>
          <a:lstStyle/>
          <a:p>
            <a:pPr marL="342900" indent="-342900">
              <a:lnSpc>
                <a:spcPts val="2317"/>
              </a:lnSpc>
              <a:buFont typeface="Arial" panose="020B0604020202020204" pitchFamily="34" charset="0"/>
              <a:buChar char="•"/>
            </a:pPr>
            <a:r>
              <a:rPr lang="en-US" sz="1899" dirty="0">
                <a:solidFill>
                  <a:srgbClr val="00F9FF"/>
                </a:solidFill>
                <a:latin typeface="Inter"/>
                <a:ea typeface="Inter"/>
                <a:cs typeface="Inter"/>
                <a:sym typeface="Inter"/>
              </a:rPr>
              <a:t>Educate users about the risks of using simple passwords and the importance of creating strong, unique passwords for each account.</a:t>
            </a:r>
          </a:p>
          <a:p>
            <a:pPr marL="342900" indent="-342900">
              <a:lnSpc>
                <a:spcPts val="2317"/>
              </a:lnSpc>
              <a:buFont typeface="Arial" panose="020B0604020202020204" pitchFamily="34" charset="0"/>
              <a:buChar char="•"/>
            </a:pPr>
            <a:r>
              <a:rPr lang="en-US" sz="1899" dirty="0">
                <a:solidFill>
                  <a:srgbClr val="00F9FF"/>
                </a:solidFill>
                <a:latin typeface="Inter"/>
                <a:ea typeface="Inter"/>
                <a:cs typeface="Inter"/>
                <a:sym typeface="Inter"/>
              </a:rPr>
              <a:t>Encourage the use of password managers to generate and store complex passwords securely.</a:t>
            </a:r>
          </a:p>
        </p:txBody>
      </p:sp>
      <p:sp>
        <p:nvSpPr>
          <p:cNvPr id="18" name="TextBox 18"/>
          <p:cNvSpPr txBox="1"/>
          <p:nvPr/>
        </p:nvSpPr>
        <p:spPr>
          <a:xfrm>
            <a:off x="9877653" y="6078589"/>
            <a:ext cx="6460830" cy="315872"/>
          </a:xfrm>
          <a:prstGeom prst="rect">
            <a:avLst/>
          </a:prstGeom>
        </p:spPr>
        <p:txBody>
          <a:bodyPr lIns="0" tIns="0" rIns="0" bIns="0" rtlCol="0" anchor="t">
            <a:spAutoFit/>
          </a:bodyPr>
          <a:lstStyle/>
          <a:p>
            <a:pPr>
              <a:lnSpc>
                <a:spcPts val="2215"/>
              </a:lnSpc>
            </a:pPr>
            <a:r>
              <a:rPr lang="en-US" sz="2606" b="1" spc="101" dirty="0">
                <a:solidFill>
                  <a:srgbClr val="00F9FF"/>
                </a:solidFill>
                <a:latin typeface="Garet Bold"/>
                <a:ea typeface="Garet Bold"/>
                <a:cs typeface="Garet Bold"/>
                <a:sym typeface="Garet Bold"/>
              </a:rPr>
              <a:t>User Education</a:t>
            </a:r>
          </a:p>
        </p:txBody>
      </p:sp>
    </p:spTree>
    <p:extLst>
      <p:ext uri="{BB962C8B-B14F-4D97-AF65-F5344CB8AC3E}">
        <p14:creationId xmlns:p14="http://schemas.microsoft.com/office/powerpoint/2010/main" val="326778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3" name="AutoShape 3"/>
          <p:cNvSpPr/>
          <p:nvPr/>
        </p:nvSpPr>
        <p:spPr>
          <a:xfrm flipH="1">
            <a:off x="17259300" y="5143500"/>
            <a:ext cx="771958"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9381566" y="1028700"/>
            <a:ext cx="7877734" cy="8229600"/>
            <a:chOff x="0" y="0"/>
            <a:chExt cx="812800" cy="849104"/>
          </a:xfrm>
        </p:grpSpPr>
        <p:sp>
          <p:nvSpPr>
            <p:cNvPr id="5" name="Freeform 5"/>
            <p:cNvSpPr/>
            <p:nvPr/>
          </p:nvSpPr>
          <p:spPr>
            <a:xfrm>
              <a:off x="0" y="0"/>
              <a:ext cx="812800" cy="849104"/>
            </a:xfrm>
            <a:custGeom>
              <a:avLst/>
              <a:gdLst/>
              <a:ahLst/>
              <a:cxnLst/>
              <a:rect l="l" t="t" r="r" b="b"/>
              <a:pathLst>
                <a:path w="812800" h="849104">
                  <a:moveTo>
                    <a:pt x="652780" y="0"/>
                  </a:moveTo>
                  <a:lnTo>
                    <a:pt x="160020" y="0"/>
                  </a:lnTo>
                  <a:lnTo>
                    <a:pt x="0" y="160020"/>
                  </a:lnTo>
                  <a:lnTo>
                    <a:pt x="0" y="689084"/>
                  </a:lnTo>
                  <a:lnTo>
                    <a:pt x="160020" y="849104"/>
                  </a:lnTo>
                  <a:lnTo>
                    <a:pt x="652780" y="849104"/>
                  </a:lnTo>
                  <a:lnTo>
                    <a:pt x="812800" y="689084"/>
                  </a:lnTo>
                  <a:lnTo>
                    <a:pt x="812800" y="160020"/>
                  </a:lnTo>
                  <a:lnTo>
                    <a:pt x="652780" y="0"/>
                  </a:lnTo>
                  <a:close/>
                </a:path>
              </a:pathLst>
            </a:custGeom>
            <a:blipFill>
              <a:blip r:embed="rId2"/>
              <a:stretch>
                <a:fillRect l="-15122" r="-67750"/>
              </a:stretch>
            </a:blipFill>
            <a:ln w="38100" cap="sq">
              <a:solidFill>
                <a:srgbClr val="01FFFF"/>
              </a:solidFill>
              <a:prstDash val="solid"/>
              <a:miter/>
            </a:ln>
          </p:spPr>
        </p:sp>
      </p:grpSp>
      <p:grpSp>
        <p:nvGrpSpPr>
          <p:cNvPr id="6" name="Group 6"/>
          <p:cNvGrpSpPr/>
          <p:nvPr/>
        </p:nvGrpSpPr>
        <p:grpSpPr>
          <a:xfrm>
            <a:off x="1028700" y="1028700"/>
            <a:ext cx="8115300" cy="8229600"/>
            <a:chOff x="0" y="0"/>
            <a:chExt cx="2441259" cy="2475643"/>
          </a:xfrm>
        </p:grpSpPr>
        <p:sp>
          <p:nvSpPr>
            <p:cNvPr id="7" name="Freeform 7"/>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sp>
        <p:sp>
          <p:nvSpPr>
            <p:cNvPr id="8" name="TextBox 8"/>
            <p:cNvSpPr txBox="1"/>
            <p:nvPr/>
          </p:nvSpPr>
          <p:spPr>
            <a:xfrm>
              <a:off x="63500" y="25400"/>
              <a:ext cx="2314259" cy="238674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570560" y="2330937"/>
            <a:ext cx="5963547" cy="727122"/>
          </a:xfrm>
          <a:prstGeom prst="rect">
            <a:avLst/>
          </a:prstGeom>
        </p:spPr>
        <p:txBody>
          <a:bodyPr lIns="0" tIns="0" rIns="0" bIns="0" rtlCol="0" anchor="t">
            <a:spAutoFit/>
          </a:bodyPr>
          <a:lstStyle/>
          <a:p>
            <a:pPr algn="l">
              <a:lnSpc>
                <a:spcPts val="5400"/>
              </a:lnSpc>
            </a:pPr>
            <a:r>
              <a:rPr lang="en-US" sz="5400" b="1" spc="-140" dirty="0">
                <a:solidFill>
                  <a:srgbClr val="00F9FF"/>
                </a:solidFill>
                <a:latin typeface="Garet Bold"/>
                <a:ea typeface="Garet Bold"/>
                <a:cs typeface="Garet Bold"/>
                <a:sym typeface="Garet Bold"/>
              </a:rPr>
              <a:t>CONCLUSION</a:t>
            </a:r>
          </a:p>
        </p:txBody>
      </p:sp>
      <p:sp>
        <p:nvSpPr>
          <p:cNvPr id="10" name="TextBox 10"/>
          <p:cNvSpPr txBox="1"/>
          <p:nvPr/>
        </p:nvSpPr>
        <p:spPr>
          <a:xfrm>
            <a:off x="1446734" y="3238500"/>
            <a:ext cx="7279229" cy="1458284"/>
          </a:xfrm>
          <a:prstGeom prst="rect">
            <a:avLst/>
          </a:prstGeom>
        </p:spPr>
        <p:txBody>
          <a:bodyPr lIns="0" tIns="0" rIns="0" bIns="0" rtlCol="0" anchor="t">
            <a:spAutoFit/>
          </a:bodyPr>
          <a:lstStyle/>
          <a:p>
            <a:pPr algn="just">
              <a:lnSpc>
                <a:spcPts val="2317"/>
              </a:lnSpc>
            </a:pPr>
            <a:r>
              <a:rPr lang="en-US" sz="1899" dirty="0">
                <a:solidFill>
                  <a:srgbClr val="00F9FF"/>
                </a:solidFill>
                <a:latin typeface="Inter"/>
                <a:ea typeface="Inter"/>
                <a:cs typeface="Inter"/>
                <a:sym typeface="Inter"/>
              </a:rPr>
              <a:t>Dictionary attacks pose a significant threat to access control systems by exploiting weak, predictable passwords. </a:t>
            </a:r>
          </a:p>
          <a:p>
            <a:pPr algn="just">
              <a:lnSpc>
                <a:spcPts val="2317"/>
              </a:lnSpc>
            </a:pPr>
            <a:r>
              <a:rPr lang="en-US" sz="1899" dirty="0">
                <a:solidFill>
                  <a:srgbClr val="00F9FF"/>
                </a:solidFill>
                <a:latin typeface="Inter"/>
                <a:ea typeface="Inter"/>
                <a:cs typeface="Inter"/>
                <a:sym typeface="Inter"/>
              </a:rPr>
              <a:t>However the mitigation techniques as discussed, organizations can strengthen their access control defenses and protect against unauthorized access.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62714" y="2057400"/>
            <a:ext cx="11532595" cy="3831379"/>
            <a:chOff x="0" y="0"/>
            <a:chExt cx="3037391" cy="1009087"/>
          </a:xfrm>
        </p:grpSpPr>
        <p:sp>
          <p:nvSpPr>
            <p:cNvPr id="3" name="Freeform 3"/>
            <p:cNvSpPr/>
            <p:nvPr/>
          </p:nvSpPr>
          <p:spPr>
            <a:xfrm>
              <a:off x="0" y="0"/>
              <a:ext cx="3037391" cy="1009087"/>
            </a:xfrm>
            <a:custGeom>
              <a:avLst/>
              <a:gdLst/>
              <a:ahLst/>
              <a:cxnLst/>
              <a:rect l="l" t="t" r="r" b="b"/>
              <a:pathLst>
                <a:path w="3037391" h="1009087">
                  <a:moveTo>
                    <a:pt x="0" y="0"/>
                  </a:moveTo>
                  <a:lnTo>
                    <a:pt x="3037391" y="0"/>
                  </a:lnTo>
                  <a:lnTo>
                    <a:pt x="3037391" y="1009087"/>
                  </a:lnTo>
                  <a:lnTo>
                    <a:pt x="0" y="1009087"/>
                  </a:lnTo>
                  <a:close/>
                </a:path>
              </a:pathLst>
            </a:custGeom>
            <a:solidFill>
              <a:srgbClr val="003333"/>
            </a:solidFill>
          </p:spPr>
        </p:sp>
        <p:sp>
          <p:nvSpPr>
            <p:cNvPr id="4" name="TextBox 4"/>
            <p:cNvSpPr txBox="1"/>
            <p:nvPr/>
          </p:nvSpPr>
          <p:spPr>
            <a:xfrm>
              <a:off x="0" y="-38100"/>
              <a:ext cx="3037391" cy="104718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103191" y="4579883"/>
            <a:ext cx="12091415" cy="3602062"/>
            <a:chOff x="0" y="0"/>
            <a:chExt cx="3184570" cy="948691"/>
          </a:xfrm>
        </p:grpSpPr>
        <p:sp>
          <p:nvSpPr>
            <p:cNvPr id="6" name="Freeform 6"/>
            <p:cNvSpPr/>
            <p:nvPr/>
          </p:nvSpPr>
          <p:spPr>
            <a:xfrm>
              <a:off x="0" y="0"/>
              <a:ext cx="3184570" cy="948691"/>
            </a:xfrm>
            <a:custGeom>
              <a:avLst/>
              <a:gdLst/>
              <a:ahLst/>
              <a:cxnLst/>
              <a:rect l="l" t="t" r="r" b="b"/>
              <a:pathLst>
                <a:path w="3184570" h="948691">
                  <a:moveTo>
                    <a:pt x="0" y="0"/>
                  </a:moveTo>
                  <a:lnTo>
                    <a:pt x="3184570" y="0"/>
                  </a:lnTo>
                  <a:lnTo>
                    <a:pt x="3184570" y="948691"/>
                  </a:lnTo>
                  <a:lnTo>
                    <a:pt x="0" y="948691"/>
                  </a:lnTo>
                  <a:close/>
                </a:path>
              </a:pathLst>
            </a:custGeom>
            <a:solidFill>
              <a:srgbClr val="003333"/>
            </a:solidFill>
          </p:spPr>
        </p:sp>
        <p:sp>
          <p:nvSpPr>
            <p:cNvPr id="7" name="TextBox 7"/>
            <p:cNvSpPr txBox="1"/>
            <p:nvPr/>
          </p:nvSpPr>
          <p:spPr>
            <a:xfrm>
              <a:off x="0" y="-38100"/>
              <a:ext cx="3184570" cy="98679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1700950" y="2816842"/>
            <a:ext cx="3647288" cy="3602062"/>
            <a:chOff x="0" y="0"/>
            <a:chExt cx="960603" cy="948691"/>
          </a:xfrm>
        </p:grpSpPr>
        <p:sp>
          <p:nvSpPr>
            <p:cNvPr id="9" name="Freeform 9"/>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0" name="TextBox 10"/>
            <p:cNvSpPr txBox="1"/>
            <p:nvPr/>
          </p:nvSpPr>
          <p:spPr>
            <a:xfrm>
              <a:off x="0" y="-38100"/>
              <a:ext cx="960603" cy="98679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700000">
            <a:off x="2747275" y="4173742"/>
            <a:ext cx="3647288" cy="3602062"/>
            <a:chOff x="0" y="0"/>
            <a:chExt cx="960603" cy="948691"/>
          </a:xfrm>
        </p:grpSpPr>
        <p:sp>
          <p:nvSpPr>
            <p:cNvPr id="12" name="Freeform 12"/>
            <p:cNvSpPr/>
            <p:nvPr/>
          </p:nvSpPr>
          <p:spPr>
            <a:xfrm>
              <a:off x="0" y="0"/>
              <a:ext cx="960603" cy="948691"/>
            </a:xfrm>
            <a:custGeom>
              <a:avLst/>
              <a:gdLst/>
              <a:ahLst/>
              <a:cxnLst/>
              <a:rect l="l" t="t" r="r" b="b"/>
              <a:pathLst>
                <a:path w="960603" h="948691">
                  <a:moveTo>
                    <a:pt x="0" y="0"/>
                  </a:moveTo>
                  <a:lnTo>
                    <a:pt x="960603" y="0"/>
                  </a:lnTo>
                  <a:lnTo>
                    <a:pt x="960603" y="948691"/>
                  </a:lnTo>
                  <a:lnTo>
                    <a:pt x="0" y="948691"/>
                  </a:lnTo>
                  <a:close/>
                </a:path>
              </a:pathLst>
            </a:custGeom>
            <a:solidFill>
              <a:srgbClr val="003333"/>
            </a:solidFill>
          </p:spPr>
        </p:sp>
        <p:sp>
          <p:nvSpPr>
            <p:cNvPr id="13" name="TextBox 13"/>
            <p:cNvSpPr txBox="1"/>
            <p:nvPr/>
          </p:nvSpPr>
          <p:spPr>
            <a:xfrm>
              <a:off x="0" y="-38100"/>
              <a:ext cx="960603" cy="98679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428975" y="7562737"/>
            <a:ext cx="2041499" cy="891892"/>
            <a:chOff x="0" y="0"/>
            <a:chExt cx="537679" cy="234902"/>
          </a:xfrm>
        </p:grpSpPr>
        <p:sp>
          <p:nvSpPr>
            <p:cNvPr id="15" name="Freeform 15"/>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6" name="TextBox 16"/>
            <p:cNvSpPr txBox="1"/>
            <p:nvPr/>
          </p:nvSpPr>
          <p:spPr>
            <a:xfrm>
              <a:off x="0" y="-38100"/>
              <a:ext cx="537679" cy="27300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570919" y="7500242"/>
            <a:ext cx="2041499" cy="891892"/>
            <a:chOff x="0" y="0"/>
            <a:chExt cx="537679" cy="234902"/>
          </a:xfrm>
        </p:grpSpPr>
        <p:sp>
          <p:nvSpPr>
            <p:cNvPr id="18" name="Freeform 18"/>
            <p:cNvSpPr/>
            <p:nvPr/>
          </p:nvSpPr>
          <p:spPr>
            <a:xfrm>
              <a:off x="0" y="0"/>
              <a:ext cx="537679" cy="234902"/>
            </a:xfrm>
            <a:custGeom>
              <a:avLst/>
              <a:gdLst/>
              <a:ahLst/>
              <a:cxnLst/>
              <a:rect l="l" t="t" r="r" b="b"/>
              <a:pathLst>
                <a:path w="537679" h="234902">
                  <a:moveTo>
                    <a:pt x="0" y="0"/>
                  </a:moveTo>
                  <a:lnTo>
                    <a:pt x="537679" y="0"/>
                  </a:lnTo>
                  <a:lnTo>
                    <a:pt x="537679" y="234902"/>
                  </a:lnTo>
                  <a:lnTo>
                    <a:pt x="0" y="234902"/>
                  </a:lnTo>
                  <a:close/>
                </a:path>
              </a:pathLst>
            </a:custGeom>
            <a:solidFill>
              <a:srgbClr val="003333"/>
            </a:solidFill>
          </p:spPr>
        </p:sp>
        <p:sp>
          <p:nvSpPr>
            <p:cNvPr id="19" name="TextBox 19"/>
            <p:cNvSpPr txBox="1"/>
            <p:nvPr/>
          </p:nvSpPr>
          <p:spPr>
            <a:xfrm>
              <a:off x="0" y="-38100"/>
              <a:ext cx="537679" cy="273002"/>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463306" y="7552856"/>
            <a:ext cx="3731299" cy="813940"/>
            <a:chOff x="0" y="0"/>
            <a:chExt cx="982729" cy="214371"/>
          </a:xfrm>
        </p:grpSpPr>
        <p:sp>
          <p:nvSpPr>
            <p:cNvPr id="21" name="Freeform 21"/>
            <p:cNvSpPr/>
            <p:nvPr/>
          </p:nvSpPr>
          <p:spPr>
            <a:xfrm>
              <a:off x="0" y="0"/>
              <a:ext cx="982729" cy="214371"/>
            </a:xfrm>
            <a:custGeom>
              <a:avLst/>
              <a:gdLst/>
              <a:ahLst/>
              <a:cxnLst/>
              <a:rect l="l" t="t" r="r" b="b"/>
              <a:pathLst>
                <a:path w="982729" h="214371">
                  <a:moveTo>
                    <a:pt x="0" y="0"/>
                  </a:moveTo>
                  <a:lnTo>
                    <a:pt x="982729" y="0"/>
                  </a:lnTo>
                  <a:lnTo>
                    <a:pt x="982729" y="214371"/>
                  </a:lnTo>
                  <a:lnTo>
                    <a:pt x="0" y="214371"/>
                  </a:lnTo>
                  <a:close/>
                </a:path>
              </a:pathLst>
            </a:custGeom>
            <a:solidFill>
              <a:srgbClr val="003333"/>
            </a:solidFill>
          </p:spPr>
        </p:sp>
        <p:sp>
          <p:nvSpPr>
            <p:cNvPr id="22" name="TextBox 22"/>
            <p:cNvSpPr txBox="1"/>
            <p:nvPr/>
          </p:nvSpPr>
          <p:spPr>
            <a:xfrm>
              <a:off x="0" y="-38100"/>
              <a:ext cx="982729" cy="25247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605340" y="7696000"/>
            <a:ext cx="3589266" cy="813940"/>
            <a:chOff x="0" y="0"/>
            <a:chExt cx="945321" cy="214371"/>
          </a:xfrm>
        </p:grpSpPr>
        <p:sp>
          <p:nvSpPr>
            <p:cNvPr id="24" name="Freeform 24"/>
            <p:cNvSpPr/>
            <p:nvPr/>
          </p:nvSpPr>
          <p:spPr>
            <a:xfrm>
              <a:off x="0" y="0"/>
              <a:ext cx="945321" cy="214371"/>
            </a:xfrm>
            <a:custGeom>
              <a:avLst/>
              <a:gdLst/>
              <a:ahLst/>
              <a:cxnLst/>
              <a:rect l="l" t="t" r="r" b="b"/>
              <a:pathLst>
                <a:path w="945321" h="214371">
                  <a:moveTo>
                    <a:pt x="0" y="0"/>
                  </a:moveTo>
                  <a:lnTo>
                    <a:pt x="945321" y="0"/>
                  </a:lnTo>
                  <a:lnTo>
                    <a:pt x="945321" y="214371"/>
                  </a:lnTo>
                  <a:lnTo>
                    <a:pt x="0" y="214371"/>
                  </a:lnTo>
                  <a:close/>
                </a:path>
              </a:pathLst>
            </a:custGeom>
            <a:solidFill>
              <a:srgbClr val="003333"/>
            </a:solidFill>
          </p:spPr>
        </p:sp>
        <p:sp>
          <p:nvSpPr>
            <p:cNvPr id="25" name="TextBox 25"/>
            <p:cNvSpPr txBox="1"/>
            <p:nvPr/>
          </p:nvSpPr>
          <p:spPr>
            <a:xfrm>
              <a:off x="0" y="-38100"/>
              <a:ext cx="945321" cy="252471"/>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1987663" y="1669424"/>
            <a:ext cx="14312675" cy="6948153"/>
          </a:xfrm>
          <a:custGeom>
            <a:avLst/>
            <a:gdLst/>
            <a:ahLst/>
            <a:cxnLst/>
            <a:rect l="l" t="t" r="r" b="b"/>
            <a:pathLst>
              <a:path w="14312675" h="6948153">
                <a:moveTo>
                  <a:pt x="0" y="0"/>
                </a:moveTo>
                <a:lnTo>
                  <a:pt x="14312674" y="0"/>
                </a:lnTo>
                <a:lnTo>
                  <a:pt x="14312674" y="6948152"/>
                </a:lnTo>
                <a:lnTo>
                  <a:pt x="0" y="6948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103191" y="4714360"/>
            <a:ext cx="10081618" cy="1144480"/>
          </a:xfrm>
          <a:prstGeom prst="rect">
            <a:avLst/>
          </a:prstGeom>
        </p:spPr>
        <p:txBody>
          <a:bodyPr lIns="0" tIns="0" rIns="0" bIns="0" rtlCol="0" anchor="t">
            <a:spAutoFit/>
          </a:bodyPr>
          <a:lstStyle/>
          <a:p>
            <a:pPr algn="ctr">
              <a:lnSpc>
                <a:spcPts val="7899"/>
              </a:lnSpc>
            </a:pPr>
            <a:r>
              <a:rPr lang="en-US" sz="9999" b="1" spc="-129" dirty="0">
                <a:solidFill>
                  <a:srgbClr val="00F9FF"/>
                </a:solidFill>
                <a:latin typeface="Garet Bold"/>
                <a:ea typeface="Garet Bold"/>
                <a:cs typeface="Garet Bold"/>
                <a:sym typeface="Garet Bold"/>
              </a:rPr>
              <a:t>THANK YOU</a:t>
            </a:r>
          </a:p>
        </p:txBody>
      </p:sp>
      <p:sp>
        <p:nvSpPr>
          <p:cNvPr id="28" name="Freeform 28"/>
          <p:cNvSpPr/>
          <p:nvPr/>
        </p:nvSpPr>
        <p:spPr>
          <a:xfrm>
            <a:off x="13524594" y="7552856"/>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2840609" y="2727905"/>
            <a:ext cx="1730310" cy="286288"/>
          </a:xfrm>
          <a:custGeom>
            <a:avLst/>
            <a:gdLst/>
            <a:ahLst/>
            <a:cxnLst/>
            <a:rect l="l" t="t" r="r" b="b"/>
            <a:pathLst>
              <a:path w="1730310" h="286288">
                <a:moveTo>
                  <a:pt x="0" y="0"/>
                </a:moveTo>
                <a:lnTo>
                  <a:pt x="1730310" y="0"/>
                </a:lnTo>
                <a:lnTo>
                  <a:pt x="1730310" y="286288"/>
                </a:lnTo>
                <a:lnTo>
                  <a:pt x="0" y="28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5920905" y="2028466"/>
            <a:ext cx="4704192" cy="315872"/>
          </a:xfrm>
          <a:prstGeom prst="rect">
            <a:avLst/>
          </a:prstGeom>
        </p:spPr>
        <p:txBody>
          <a:bodyPr lIns="0" tIns="0" rIns="0" bIns="0" rtlCol="0" anchor="t">
            <a:spAutoFit/>
          </a:bodyPr>
          <a:lstStyle/>
          <a:p>
            <a:pPr algn="ctr">
              <a:lnSpc>
                <a:spcPts val="2215"/>
              </a:lnSpc>
            </a:pPr>
            <a:r>
              <a:rPr lang="en-US" sz="2606" b="1" spc="-112" dirty="0">
                <a:solidFill>
                  <a:srgbClr val="003333"/>
                </a:solidFill>
                <a:latin typeface="Garet Bold"/>
                <a:ea typeface="Garet Bold"/>
                <a:cs typeface="Garet Bold"/>
                <a:sym typeface="Garet Bold"/>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603022" cy="812800"/>
          </a:xfrm>
        </p:grpSpPr>
        <p:sp>
          <p:nvSpPr>
            <p:cNvPr id="3" name="Freeform 3"/>
            <p:cNvSpPr/>
            <p:nvPr/>
          </p:nvSpPr>
          <p:spPr>
            <a:xfrm>
              <a:off x="0" y="0"/>
              <a:ext cx="1603022" cy="812800"/>
            </a:xfrm>
            <a:custGeom>
              <a:avLst/>
              <a:gdLst/>
              <a:ahLst/>
              <a:cxnLst/>
              <a:rect l="l" t="t" r="r" b="b"/>
              <a:pathLst>
                <a:path w="1603022" h="812800">
                  <a:moveTo>
                    <a:pt x="1443002" y="0"/>
                  </a:moveTo>
                  <a:lnTo>
                    <a:pt x="160020" y="0"/>
                  </a:lnTo>
                  <a:lnTo>
                    <a:pt x="0" y="160020"/>
                  </a:lnTo>
                  <a:lnTo>
                    <a:pt x="0" y="652780"/>
                  </a:lnTo>
                  <a:lnTo>
                    <a:pt x="160020" y="812800"/>
                  </a:lnTo>
                  <a:lnTo>
                    <a:pt x="1443002" y="812800"/>
                  </a:lnTo>
                  <a:lnTo>
                    <a:pt x="1603022" y="652780"/>
                  </a:lnTo>
                  <a:lnTo>
                    <a:pt x="1603022" y="160020"/>
                  </a:lnTo>
                  <a:lnTo>
                    <a:pt x="1443002" y="0"/>
                  </a:lnTo>
                  <a:close/>
                </a:path>
              </a:pathLst>
            </a:custGeom>
            <a:solidFill>
              <a:srgbClr val="003333"/>
            </a:solidFill>
            <a:ln w="28575" cap="sq">
              <a:solidFill>
                <a:srgbClr val="01FFFF"/>
              </a:solidFill>
              <a:prstDash val="solid"/>
              <a:miter/>
            </a:ln>
          </p:spPr>
        </p:sp>
        <p:sp>
          <p:nvSpPr>
            <p:cNvPr id="4" name="TextBox 4"/>
            <p:cNvSpPr txBox="1"/>
            <p:nvPr/>
          </p:nvSpPr>
          <p:spPr>
            <a:xfrm>
              <a:off x="63500" y="25400"/>
              <a:ext cx="1476022" cy="723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6" name="AutoShape 6"/>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7" name="AutoShape 7"/>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8" name="AutoShape 8"/>
          <p:cNvSpPr/>
          <p:nvPr/>
        </p:nvSpPr>
        <p:spPr>
          <a:xfrm>
            <a:off x="9144000" y="256742"/>
            <a:ext cx="0" cy="771958"/>
          </a:xfrm>
          <a:prstGeom prst="line">
            <a:avLst/>
          </a:prstGeom>
          <a:ln w="38100" cap="flat">
            <a:solidFill>
              <a:srgbClr val="00F9FF"/>
            </a:solidFill>
            <a:prstDash val="solid"/>
            <a:headEnd type="oval" w="lg" len="lg"/>
            <a:tailEnd type="none" w="sm" len="sm"/>
          </a:ln>
        </p:spPr>
      </p:sp>
      <p:sp>
        <p:nvSpPr>
          <p:cNvPr id="13" name="TextBox 13"/>
          <p:cNvSpPr txBox="1"/>
          <p:nvPr/>
        </p:nvSpPr>
        <p:spPr>
          <a:xfrm>
            <a:off x="1736880" y="2635044"/>
            <a:ext cx="14341320" cy="727059"/>
          </a:xfrm>
          <a:prstGeom prst="rect">
            <a:avLst/>
          </a:prstGeom>
        </p:spPr>
        <p:txBody>
          <a:bodyPr wrap="square" lIns="0" tIns="0" rIns="0" bIns="0" rtlCol="0" anchor="t">
            <a:spAutoFit/>
          </a:bodyPr>
          <a:lstStyle/>
          <a:p>
            <a:pPr algn="ctr">
              <a:lnSpc>
                <a:spcPts val="5399"/>
              </a:lnSpc>
            </a:pPr>
            <a:r>
              <a:rPr lang="en-US" sz="5399" b="1" spc="-140" dirty="0">
                <a:solidFill>
                  <a:srgbClr val="00F9FF"/>
                </a:solidFill>
                <a:latin typeface="Garet Bold"/>
                <a:ea typeface="Garet Bold"/>
                <a:cs typeface="Garet Bold"/>
                <a:sym typeface="Garet Bold"/>
              </a:rPr>
              <a:t>What to cover…</a:t>
            </a:r>
          </a:p>
        </p:txBody>
      </p:sp>
      <p:sp>
        <p:nvSpPr>
          <p:cNvPr id="15" name="TextBox 15"/>
          <p:cNvSpPr txBox="1"/>
          <p:nvPr/>
        </p:nvSpPr>
        <p:spPr>
          <a:xfrm>
            <a:off x="6400800" y="3779048"/>
            <a:ext cx="7279229" cy="2343142"/>
          </a:xfrm>
          <a:prstGeom prst="rect">
            <a:avLst/>
          </a:prstGeom>
        </p:spPr>
        <p:txBody>
          <a:bodyPr lIns="0" tIns="0" rIns="0" bIns="0" rtlCol="0" anchor="t">
            <a:spAutoFit/>
          </a:bodyPr>
          <a:lstStyle/>
          <a:p>
            <a:pPr marL="457200" indent="-457200">
              <a:lnSpc>
                <a:spcPts val="2317"/>
              </a:lnSpc>
              <a:buAutoNum type="arabicPeriod"/>
            </a:pPr>
            <a:r>
              <a:rPr lang="en-US" sz="1899" dirty="0">
                <a:solidFill>
                  <a:srgbClr val="00F9FF"/>
                </a:solidFill>
                <a:latin typeface="Inter"/>
                <a:ea typeface="Inter"/>
                <a:cs typeface="Inter"/>
                <a:sym typeface="Inter"/>
              </a:rPr>
              <a:t>What is a dictionary attack?</a:t>
            </a:r>
          </a:p>
          <a:p>
            <a:pPr marL="457200" indent="-457200">
              <a:lnSpc>
                <a:spcPts val="2317"/>
              </a:lnSpc>
              <a:buAutoNum type="arabicPeriod"/>
            </a:pPr>
            <a:r>
              <a:rPr lang="en-US" sz="1899" dirty="0">
                <a:solidFill>
                  <a:srgbClr val="00F9FF"/>
                </a:solidFill>
                <a:latin typeface="Inter"/>
                <a:ea typeface="Inter"/>
                <a:cs typeface="Inter"/>
                <a:sym typeface="Inter"/>
              </a:rPr>
              <a:t>How do dictionary attacks work?</a:t>
            </a:r>
          </a:p>
          <a:p>
            <a:pPr marL="457200" indent="-457200">
              <a:lnSpc>
                <a:spcPts val="2317"/>
              </a:lnSpc>
              <a:buAutoNum type="arabicPeriod"/>
            </a:pPr>
            <a:r>
              <a:rPr lang="en-US" sz="1899" dirty="0">
                <a:solidFill>
                  <a:srgbClr val="00F9FF"/>
                </a:solidFill>
                <a:latin typeface="Inter"/>
                <a:ea typeface="Inter"/>
                <a:cs typeface="Inter"/>
                <a:sym typeface="Inter"/>
              </a:rPr>
              <a:t>Why are dictionary attacks effective?</a:t>
            </a:r>
          </a:p>
          <a:p>
            <a:pPr marL="457200" indent="-457200">
              <a:lnSpc>
                <a:spcPts val="2317"/>
              </a:lnSpc>
              <a:buAutoNum type="arabicPeriod"/>
            </a:pPr>
            <a:r>
              <a:rPr lang="en-US" sz="1899" dirty="0">
                <a:solidFill>
                  <a:srgbClr val="00F9FF"/>
                </a:solidFill>
                <a:latin typeface="Inter"/>
                <a:ea typeface="Inter"/>
                <a:cs typeface="Inter"/>
                <a:sym typeface="Inter"/>
              </a:rPr>
              <a:t>Mitigation Techniques.</a:t>
            </a:r>
          </a:p>
          <a:p>
            <a:pPr marL="457200" indent="-457200">
              <a:lnSpc>
                <a:spcPts val="2317"/>
              </a:lnSpc>
              <a:buAutoNum type="arabicPeriod"/>
            </a:pPr>
            <a:r>
              <a:rPr lang="en-US" sz="1899" dirty="0">
                <a:solidFill>
                  <a:srgbClr val="00F9FF"/>
                </a:solidFill>
                <a:latin typeface="Inter"/>
                <a:ea typeface="Inter"/>
                <a:cs typeface="Inter"/>
                <a:sym typeface="Inter"/>
              </a:rPr>
              <a:t>Conclusion</a:t>
            </a:r>
          </a:p>
          <a:p>
            <a:pPr marL="457200" indent="-457200">
              <a:lnSpc>
                <a:spcPts val="2317"/>
              </a:lnSpc>
              <a:buAutoNum type="arabicPeriod"/>
            </a:pPr>
            <a:endParaRPr lang="en-US" sz="1899" dirty="0">
              <a:solidFill>
                <a:srgbClr val="00F9FF"/>
              </a:solidFill>
              <a:latin typeface="Inter"/>
              <a:ea typeface="Inter"/>
              <a:cs typeface="Inter"/>
              <a:sym typeface="Inter"/>
            </a:endParaRPr>
          </a:p>
          <a:p>
            <a:pPr marL="457200" indent="-457200">
              <a:lnSpc>
                <a:spcPts val="2317"/>
              </a:lnSpc>
              <a:buAutoNum type="arabicPeriod"/>
            </a:pPr>
            <a:endParaRPr lang="en-US" sz="1899" dirty="0">
              <a:solidFill>
                <a:srgbClr val="00F9FF"/>
              </a:solidFill>
              <a:latin typeface="Inter"/>
              <a:ea typeface="Inter"/>
              <a:cs typeface="Inter"/>
              <a:sym typeface="Inter"/>
            </a:endParaRPr>
          </a:p>
          <a:p>
            <a:pPr marL="457200" indent="-457200">
              <a:lnSpc>
                <a:spcPts val="2317"/>
              </a:lnSpc>
              <a:buAutoNum type="arabicPeriod"/>
            </a:pPr>
            <a:endParaRPr lang="en-US" sz="1899" dirty="0">
              <a:solidFill>
                <a:srgbClr val="00F9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1603022" cy="812800"/>
          </a:xfrm>
        </p:grpSpPr>
        <p:sp>
          <p:nvSpPr>
            <p:cNvPr id="3" name="Freeform 3"/>
            <p:cNvSpPr/>
            <p:nvPr/>
          </p:nvSpPr>
          <p:spPr>
            <a:xfrm>
              <a:off x="0" y="0"/>
              <a:ext cx="1603022" cy="812800"/>
            </a:xfrm>
            <a:custGeom>
              <a:avLst/>
              <a:gdLst/>
              <a:ahLst/>
              <a:cxnLst/>
              <a:rect l="l" t="t" r="r" b="b"/>
              <a:pathLst>
                <a:path w="1603022" h="812800">
                  <a:moveTo>
                    <a:pt x="1443002" y="0"/>
                  </a:moveTo>
                  <a:lnTo>
                    <a:pt x="160020" y="0"/>
                  </a:lnTo>
                  <a:lnTo>
                    <a:pt x="0" y="160020"/>
                  </a:lnTo>
                  <a:lnTo>
                    <a:pt x="0" y="652780"/>
                  </a:lnTo>
                  <a:lnTo>
                    <a:pt x="160020" y="812800"/>
                  </a:lnTo>
                  <a:lnTo>
                    <a:pt x="1443002" y="812800"/>
                  </a:lnTo>
                  <a:lnTo>
                    <a:pt x="1603022" y="652780"/>
                  </a:lnTo>
                  <a:lnTo>
                    <a:pt x="1603022" y="160020"/>
                  </a:lnTo>
                  <a:lnTo>
                    <a:pt x="1443002" y="0"/>
                  </a:lnTo>
                  <a:close/>
                </a:path>
              </a:pathLst>
            </a:custGeom>
            <a:solidFill>
              <a:srgbClr val="003333"/>
            </a:solidFill>
            <a:ln w="28575" cap="sq">
              <a:solidFill>
                <a:srgbClr val="01FFFF"/>
              </a:solidFill>
              <a:prstDash val="solid"/>
              <a:miter/>
            </a:ln>
          </p:spPr>
        </p:sp>
        <p:sp>
          <p:nvSpPr>
            <p:cNvPr id="4" name="TextBox 4"/>
            <p:cNvSpPr txBox="1"/>
            <p:nvPr/>
          </p:nvSpPr>
          <p:spPr>
            <a:xfrm>
              <a:off x="63500" y="25400"/>
              <a:ext cx="1476022" cy="723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256742" y="5143500"/>
            <a:ext cx="771958" cy="0"/>
          </a:xfrm>
          <a:prstGeom prst="line">
            <a:avLst/>
          </a:prstGeom>
          <a:ln w="38100" cap="flat">
            <a:solidFill>
              <a:srgbClr val="00F9FF"/>
            </a:solidFill>
            <a:prstDash val="solid"/>
            <a:headEnd type="oval" w="lg" len="lg"/>
            <a:tailEnd type="none" w="sm" len="sm"/>
          </a:ln>
        </p:spPr>
      </p:sp>
      <p:sp>
        <p:nvSpPr>
          <p:cNvPr id="6" name="AutoShape 6"/>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7" name="AutoShape 7"/>
          <p:cNvSpPr/>
          <p:nvPr/>
        </p:nvSpPr>
        <p:spPr>
          <a:xfrm flipV="1">
            <a:off x="9144000" y="9258300"/>
            <a:ext cx="0" cy="771958"/>
          </a:xfrm>
          <a:prstGeom prst="line">
            <a:avLst/>
          </a:prstGeom>
          <a:ln w="38100" cap="flat">
            <a:solidFill>
              <a:srgbClr val="00F9FF"/>
            </a:solidFill>
            <a:prstDash val="solid"/>
            <a:headEnd type="oval" w="lg" len="lg"/>
            <a:tailEnd type="none" w="sm" len="sm"/>
          </a:ln>
        </p:spPr>
      </p:sp>
      <p:sp>
        <p:nvSpPr>
          <p:cNvPr id="8" name="AutoShape 8"/>
          <p:cNvSpPr/>
          <p:nvPr/>
        </p:nvSpPr>
        <p:spPr>
          <a:xfrm>
            <a:off x="9144000" y="256742"/>
            <a:ext cx="0" cy="771958"/>
          </a:xfrm>
          <a:prstGeom prst="line">
            <a:avLst/>
          </a:prstGeom>
          <a:ln w="38100" cap="flat">
            <a:solidFill>
              <a:srgbClr val="00F9FF"/>
            </a:solidFill>
            <a:prstDash val="solid"/>
            <a:headEnd type="oval" w="lg" len="lg"/>
            <a:tailEnd type="none" w="sm" len="sm"/>
          </a:ln>
        </p:spPr>
      </p:sp>
      <p:sp>
        <p:nvSpPr>
          <p:cNvPr id="13" name="TextBox 13"/>
          <p:cNvSpPr txBox="1"/>
          <p:nvPr/>
        </p:nvSpPr>
        <p:spPr>
          <a:xfrm>
            <a:off x="1736880" y="2635044"/>
            <a:ext cx="7407120" cy="1419556"/>
          </a:xfrm>
          <a:prstGeom prst="rect">
            <a:avLst/>
          </a:prstGeom>
        </p:spPr>
        <p:txBody>
          <a:bodyPr lIns="0" tIns="0" rIns="0" bIns="0" rtlCol="0" anchor="t">
            <a:spAutoFit/>
          </a:bodyPr>
          <a:lstStyle/>
          <a:p>
            <a:pPr algn="l">
              <a:lnSpc>
                <a:spcPts val="5399"/>
              </a:lnSpc>
            </a:pPr>
            <a:r>
              <a:rPr lang="en-US" sz="5399" b="1" spc="-140" dirty="0">
                <a:solidFill>
                  <a:srgbClr val="00F9FF"/>
                </a:solidFill>
                <a:latin typeface="Garet Bold"/>
                <a:ea typeface="Garet Bold"/>
                <a:cs typeface="Garet Bold"/>
                <a:sym typeface="Garet Bold"/>
              </a:rPr>
              <a:t>WHAT IS A DICTIONARY ATTACK</a:t>
            </a:r>
          </a:p>
        </p:txBody>
      </p:sp>
      <p:sp>
        <p:nvSpPr>
          <p:cNvPr id="15" name="TextBox 15"/>
          <p:cNvSpPr txBox="1"/>
          <p:nvPr/>
        </p:nvSpPr>
        <p:spPr>
          <a:xfrm>
            <a:off x="1736880" y="6037532"/>
            <a:ext cx="7279229" cy="868379"/>
          </a:xfrm>
          <a:prstGeom prst="rect">
            <a:avLst/>
          </a:prstGeom>
        </p:spPr>
        <p:txBody>
          <a:bodyPr lIns="0" tIns="0" rIns="0" bIns="0" rtlCol="0" anchor="t">
            <a:spAutoFit/>
          </a:bodyPr>
          <a:lstStyle/>
          <a:p>
            <a:pPr>
              <a:lnSpc>
                <a:spcPts val="2317"/>
              </a:lnSpc>
            </a:pPr>
            <a:r>
              <a:rPr lang="en-US" sz="1899" dirty="0">
                <a:solidFill>
                  <a:srgbClr val="00F9FF"/>
                </a:solidFill>
                <a:latin typeface="Inter"/>
                <a:ea typeface="Inter"/>
                <a:cs typeface="Inter"/>
                <a:sym typeface="Inter"/>
              </a:rPr>
              <a:t>A dictionary attack is a method used to breach password security by systematically entering every word in a predefined list, or "dictionary," in an attempt to guess a user's password.</a:t>
            </a:r>
          </a:p>
        </p:txBody>
      </p:sp>
      <p:pic>
        <p:nvPicPr>
          <p:cNvPr id="19" name="Picture 18">
            <a:extLst>
              <a:ext uri="{FF2B5EF4-FFF2-40B4-BE49-F238E27FC236}">
                <a16:creationId xmlns:a16="http://schemas.microsoft.com/office/drawing/2014/main" id="{7E0A986E-EC35-4E3E-A0AD-97F7D7CF0A95}"/>
              </a:ext>
            </a:extLst>
          </p:cNvPr>
          <p:cNvPicPr>
            <a:picLocks noChangeAspect="1"/>
          </p:cNvPicPr>
          <p:nvPr/>
        </p:nvPicPr>
        <p:blipFill rotWithShape="1">
          <a:blip r:embed="rId2">
            <a:extLst>
              <a:ext uri="{28A0092B-C50C-407E-A947-70E740481C1C}">
                <a14:useLocalDpi xmlns:a14="http://schemas.microsoft.com/office/drawing/2010/main" val="0"/>
              </a:ext>
            </a:extLst>
          </a:blip>
          <a:srcRect l="16651" r="16651"/>
          <a:stretch/>
        </p:blipFill>
        <p:spPr>
          <a:xfrm>
            <a:off x="9558121" y="1485900"/>
            <a:ext cx="7315200" cy="7315200"/>
          </a:xfrm>
          <a:prstGeom prst="ellipse">
            <a:avLst/>
          </a:prstGeom>
          <a:ln w="38100">
            <a:solidFill>
              <a:srgbClr val="00F9FF"/>
            </a:solidFill>
          </a:ln>
        </p:spPr>
      </p:pic>
    </p:spTree>
    <p:extLst>
      <p:ext uri="{BB962C8B-B14F-4D97-AF65-F5344CB8AC3E}">
        <p14:creationId xmlns:p14="http://schemas.microsoft.com/office/powerpoint/2010/main" val="338411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252848"/>
            <a:ext cx="8115300" cy="7781298"/>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txBody>
            <a:bodyPr/>
            <a:lstStyle/>
            <a:p>
              <a:endParaRPr lang="en-US" dirty="0"/>
            </a:p>
          </p:txBody>
        </p:sp>
        <p:sp>
          <p:nvSpPr>
            <p:cNvPr id="5" name="TextBox 5"/>
            <p:cNvSpPr txBox="1"/>
            <p:nvPr/>
          </p:nvSpPr>
          <p:spPr>
            <a:xfrm>
              <a:off x="63500" y="25400"/>
              <a:ext cx="2314259" cy="238674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11" name="TextBox 11"/>
          <p:cNvSpPr txBox="1"/>
          <p:nvPr/>
        </p:nvSpPr>
        <p:spPr>
          <a:xfrm>
            <a:off x="9528412" y="2297508"/>
            <a:ext cx="7506483" cy="1396536"/>
          </a:xfrm>
          <a:prstGeom prst="rect">
            <a:avLst/>
          </a:prstGeom>
        </p:spPr>
        <p:txBody>
          <a:bodyPr lIns="0" tIns="0" rIns="0" bIns="0" rtlCol="0" anchor="t">
            <a:spAutoFit/>
          </a:bodyPr>
          <a:lstStyle/>
          <a:p>
            <a:pPr algn="l">
              <a:lnSpc>
                <a:spcPts val="5400"/>
              </a:lnSpc>
            </a:pPr>
            <a:r>
              <a:rPr lang="en-US" sz="4800" b="1" spc="-140" dirty="0">
                <a:solidFill>
                  <a:srgbClr val="00F9FF"/>
                </a:solidFill>
                <a:latin typeface="Garet Bold"/>
                <a:ea typeface="Garet Bold"/>
                <a:cs typeface="Garet Bold"/>
                <a:sym typeface="Garet Bold"/>
              </a:rPr>
              <a:t>HOW DO DICTIONARY ATTACKS WORK?</a:t>
            </a:r>
          </a:p>
        </p:txBody>
      </p:sp>
      <p:sp>
        <p:nvSpPr>
          <p:cNvPr id="12" name="TextBox 12"/>
          <p:cNvSpPr txBox="1"/>
          <p:nvPr/>
        </p:nvSpPr>
        <p:spPr>
          <a:xfrm>
            <a:off x="9548290" y="4929140"/>
            <a:ext cx="7279229" cy="1458284"/>
          </a:xfrm>
          <a:prstGeom prst="rect">
            <a:avLst/>
          </a:prstGeom>
        </p:spPr>
        <p:txBody>
          <a:bodyPr lIns="0" tIns="0" rIns="0" bIns="0" rtlCol="0" anchor="t">
            <a:spAutoFit/>
          </a:bodyPr>
          <a:lstStyle/>
          <a:p>
            <a:pPr>
              <a:lnSpc>
                <a:spcPts val="2317"/>
              </a:lnSpc>
            </a:pPr>
            <a:r>
              <a:rPr lang="en-US" sz="1899" dirty="0">
                <a:solidFill>
                  <a:srgbClr val="00F9FF"/>
                </a:solidFill>
                <a:latin typeface="Inter"/>
                <a:ea typeface="Inter"/>
                <a:cs typeface="Inter"/>
                <a:sym typeface="Inter"/>
              </a:rPr>
              <a:t>Attackers use a list of potential passwords, often containing</a:t>
            </a:r>
          </a:p>
          <a:p>
            <a:pPr>
              <a:lnSpc>
                <a:spcPts val="2317"/>
              </a:lnSpc>
            </a:pPr>
            <a:r>
              <a:rPr lang="en-US" sz="1899" dirty="0">
                <a:solidFill>
                  <a:srgbClr val="00F9FF"/>
                </a:solidFill>
                <a:latin typeface="Inter"/>
                <a:ea typeface="Inter"/>
                <a:cs typeface="Inter"/>
                <a:sym typeface="Inter"/>
              </a:rPr>
              <a:t>common words, phrases, and patterns known to be frequently used by individuals. This list may include words from various dictionaries, commonly used passwords, or data</a:t>
            </a:r>
          </a:p>
          <a:p>
            <a:pPr>
              <a:lnSpc>
                <a:spcPts val="2317"/>
              </a:lnSpc>
            </a:pPr>
            <a:r>
              <a:rPr lang="en-US" sz="1899" dirty="0">
                <a:solidFill>
                  <a:srgbClr val="00F9FF"/>
                </a:solidFill>
                <a:latin typeface="Inter"/>
                <a:ea typeface="Inter"/>
                <a:cs typeface="Inter"/>
                <a:sym typeface="Inter"/>
              </a:rPr>
              <a:t>from previous security breaches.</a:t>
            </a:r>
          </a:p>
        </p:txBody>
      </p:sp>
      <p:sp>
        <p:nvSpPr>
          <p:cNvPr id="13" name="TextBox 13"/>
          <p:cNvSpPr txBox="1"/>
          <p:nvPr/>
        </p:nvSpPr>
        <p:spPr>
          <a:xfrm>
            <a:off x="9491476" y="4396957"/>
            <a:ext cx="7392856" cy="305661"/>
          </a:xfrm>
          <a:prstGeom prst="rect">
            <a:avLst/>
          </a:prstGeom>
        </p:spPr>
        <p:txBody>
          <a:bodyPr lIns="0" tIns="0" rIns="0" bIns="0" rtlCol="0" anchor="t">
            <a:spAutoFit/>
          </a:bodyPr>
          <a:lstStyle/>
          <a:p>
            <a:pPr algn="just">
              <a:lnSpc>
                <a:spcPts val="2317"/>
              </a:lnSpc>
            </a:pPr>
            <a:r>
              <a:rPr lang="en-US" sz="2800" b="1" dirty="0">
                <a:solidFill>
                  <a:srgbClr val="00F9FF"/>
                </a:solidFill>
                <a:latin typeface="Inter"/>
                <a:ea typeface="Inter"/>
                <a:cs typeface="Inter"/>
                <a:sym typeface="Inter"/>
              </a:rPr>
              <a:t>1. Predefined Wordlist: </a:t>
            </a:r>
          </a:p>
        </p:txBody>
      </p:sp>
      <p:pic>
        <p:nvPicPr>
          <p:cNvPr id="20" name="Picture 19">
            <a:extLst>
              <a:ext uri="{FF2B5EF4-FFF2-40B4-BE49-F238E27FC236}">
                <a16:creationId xmlns:a16="http://schemas.microsoft.com/office/drawing/2014/main" id="{621328EE-DDCB-4D18-A41E-AF6C8EBE4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24" y="1252848"/>
            <a:ext cx="7781304" cy="7781304"/>
          </a:xfrm>
          <a:prstGeom prst="octagon">
            <a:avLst>
              <a:gd name="adj" fmla="val 6515"/>
            </a:avLst>
          </a:prstGeom>
          <a:ln w="28575">
            <a:solidFill>
              <a:srgbClr val="00F9FF"/>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252848"/>
            <a:ext cx="8115300" cy="7853048"/>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txBody>
            <a:bodyPr/>
            <a:lstStyle/>
            <a:p>
              <a:endParaRPr lang="en-US" dirty="0"/>
            </a:p>
          </p:txBody>
        </p:sp>
        <p:sp>
          <p:nvSpPr>
            <p:cNvPr id="5" name="TextBox 5"/>
            <p:cNvSpPr txBox="1"/>
            <p:nvPr/>
          </p:nvSpPr>
          <p:spPr>
            <a:xfrm>
              <a:off x="63500" y="25400"/>
              <a:ext cx="2314259" cy="238674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11" name="TextBox 11"/>
          <p:cNvSpPr txBox="1"/>
          <p:nvPr/>
        </p:nvSpPr>
        <p:spPr>
          <a:xfrm>
            <a:off x="9528412" y="2297508"/>
            <a:ext cx="7506483" cy="1396536"/>
          </a:xfrm>
          <a:prstGeom prst="rect">
            <a:avLst/>
          </a:prstGeom>
        </p:spPr>
        <p:txBody>
          <a:bodyPr lIns="0" tIns="0" rIns="0" bIns="0" rtlCol="0" anchor="t">
            <a:spAutoFit/>
          </a:bodyPr>
          <a:lstStyle/>
          <a:p>
            <a:pPr algn="l">
              <a:lnSpc>
                <a:spcPts val="5400"/>
              </a:lnSpc>
            </a:pPr>
            <a:r>
              <a:rPr lang="en-US" sz="4800" b="1" spc="-140" dirty="0">
                <a:solidFill>
                  <a:srgbClr val="00F9FF"/>
                </a:solidFill>
                <a:latin typeface="Garet Bold"/>
                <a:ea typeface="Garet Bold"/>
                <a:cs typeface="Garet Bold"/>
                <a:sym typeface="Garet Bold"/>
              </a:rPr>
              <a:t>HOW DO DICTIONARY ATTACKS WORK?</a:t>
            </a:r>
          </a:p>
        </p:txBody>
      </p:sp>
      <p:sp>
        <p:nvSpPr>
          <p:cNvPr id="12" name="TextBox 12"/>
          <p:cNvSpPr txBox="1"/>
          <p:nvPr/>
        </p:nvSpPr>
        <p:spPr>
          <a:xfrm>
            <a:off x="9548290" y="4929140"/>
            <a:ext cx="7279229" cy="1163332"/>
          </a:xfrm>
          <a:prstGeom prst="rect">
            <a:avLst/>
          </a:prstGeom>
        </p:spPr>
        <p:txBody>
          <a:bodyPr lIns="0" tIns="0" rIns="0" bIns="0" rtlCol="0" anchor="t">
            <a:spAutoFit/>
          </a:bodyPr>
          <a:lstStyle/>
          <a:p>
            <a:pPr algn="just">
              <a:lnSpc>
                <a:spcPts val="2317"/>
              </a:lnSpc>
            </a:pPr>
            <a:r>
              <a:rPr lang="en-US" sz="1899" dirty="0">
                <a:solidFill>
                  <a:srgbClr val="00F9FF"/>
                </a:solidFill>
                <a:latin typeface="Inter"/>
                <a:ea typeface="Inter"/>
                <a:cs typeface="Inter"/>
                <a:sym typeface="Inter"/>
              </a:rPr>
              <a:t>Software tools are employed to automate the attack, quickly inputting each word from the dictionary into the password field of the target system. This process continues until the correct password is found or the list is exhausted.</a:t>
            </a:r>
          </a:p>
        </p:txBody>
      </p:sp>
      <p:sp>
        <p:nvSpPr>
          <p:cNvPr id="13" name="TextBox 13"/>
          <p:cNvSpPr txBox="1"/>
          <p:nvPr/>
        </p:nvSpPr>
        <p:spPr>
          <a:xfrm>
            <a:off x="9491476" y="4396957"/>
            <a:ext cx="7392856" cy="305661"/>
          </a:xfrm>
          <a:prstGeom prst="rect">
            <a:avLst/>
          </a:prstGeom>
        </p:spPr>
        <p:txBody>
          <a:bodyPr lIns="0" tIns="0" rIns="0" bIns="0" rtlCol="0" anchor="t">
            <a:spAutoFit/>
          </a:bodyPr>
          <a:lstStyle/>
          <a:p>
            <a:pPr algn="just">
              <a:lnSpc>
                <a:spcPts val="2317"/>
              </a:lnSpc>
            </a:pPr>
            <a:r>
              <a:rPr lang="en-US" sz="2800" b="1" dirty="0">
                <a:solidFill>
                  <a:srgbClr val="00F9FF"/>
                </a:solidFill>
                <a:latin typeface="Inter"/>
                <a:ea typeface="Inter"/>
                <a:cs typeface="Inter"/>
                <a:sym typeface="Inter"/>
              </a:rPr>
              <a:t>2. Automated Tools</a:t>
            </a:r>
          </a:p>
        </p:txBody>
      </p:sp>
      <p:pic>
        <p:nvPicPr>
          <p:cNvPr id="20" name="Picture 19">
            <a:extLst>
              <a:ext uri="{FF2B5EF4-FFF2-40B4-BE49-F238E27FC236}">
                <a16:creationId xmlns:a16="http://schemas.microsoft.com/office/drawing/2014/main" id="{621328EE-DDCB-4D18-A41E-AF6C8EBE4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24" y="1252848"/>
            <a:ext cx="7781304" cy="7781304"/>
          </a:xfrm>
          <a:prstGeom prst="octagon">
            <a:avLst>
              <a:gd name="adj" fmla="val 6515"/>
            </a:avLst>
          </a:prstGeom>
          <a:ln w="28575">
            <a:solidFill>
              <a:srgbClr val="00F9FF"/>
            </a:solidFill>
          </a:ln>
        </p:spPr>
      </p:pic>
    </p:spTree>
    <p:extLst>
      <p:ext uri="{BB962C8B-B14F-4D97-AF65-F5344CB8AC3E}">
        <p14:creationId xmlns:p14="http://schemas.microsoft.com/office/powerpoint/2010/main" val="157240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252838"/>
            <a:ext cx="8115300" cy="7797573"/>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txBody>
            <a:bodyPr/>
            <a:lstStyle/>
            <a:p>
              <a:endParaRPr lang="en-US" dirty="0"/>
            </a:p>
          </p:txBody>
        </p:sp>
        <p:sp>
          <p:nvSpPr>
            <p:cNvPr id="5" name="TextBox 5"/>
            <p:cNvSpPr txBox="1"/>
            <p:nvPr/>
          </p:nvSpPr>
          <p:spPr>
            <a:xfrm>
              <a:off x="63500" y="25400"/>
              <a:ext cx="2314259" cy="238674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11" name="TextBox 11"/>
          <p:cNvSpPr txBox="1"/>
          <p:nvPr/>
        </p:nvSpPr>
        <p:spPr>
          <a:xfrm>
            <a:off x="9528412" y="2297508"/>
            <a:ext cx="7506483" cy="1396536"/>
          </a:xfrm>
          <a:prstGeom prst="rect">
            <a:avLst/>
          </a:prstGeom>
        </p:spPr>
        <p:txBody>
          <a:bodyPr lIns="0" tIns="0" rIns="0" bIns="0" rtlCol="0" anchor="t">
            <a:spAutoFit/>
          </a:bodyPr>
          <a:lstStyle/>
          <a:p>
            <a:pPr algn="l">
              <a:lnSpc>
                <a:spcPts val="5400"/>
              </a:lnSpc>
            </a:pPr>
            <a:r>
              <a:rPr lang="en-US" sz="4800" b="1" spc="-140" dirty="0">
                <a:solidFill>
                  <a:srgbClr val="00F9FF"/>
                </a:solidFill>
                <a:latin typeface="Garet Bold"/>
                <a:ea typeface="Garet Bold"/>
                <a:cs typeface="Garet Bold"/>
                <a:sym typeface="Garet Bold"/>
              </a:rPr>
              <a:t>HOW DO DICTIONARY ATTACKS WORK?</a:t>
            </a:r>
          </a:p>
        </p:txBody>
      </p:sp>
      <p:sp>
        <p:nvSpPr>
          <p:cNvPr id="12" name="TextBox 12"/>
          <p:cNvSpPr txBox="1"/>
          <p:nvPr/>
        </p:nvSpPr>
        <p:spPr>
          <a:xfrm>
            <a:off x="9548290" y="4929140"/>
            <a:ext cx="7279229" cy="1163332"/>
          </a:xfrm>
          <a:prstGeom prst="rect">
            <a:avLst/>
          </a:prstGeom>
        </p:spPr>
        <p:txBody>
          <a:bodyPr lIns="0" tIns="0" rIns="0" bIns="0" rtlCol="0" anchor="t">
            <a:spAutoFit/>
          </a:bodyPr>
          <a:lstStyle/>
          <a:p>
            <a:pPr algn="just">
              <a:lnSpc>
                <a:spcPts val="2317"/>
              </a:lnSpc>
            </a:pPr>
            <a:r>
              <a:rPr lang="en-US" sz="1899" dirty="0">
                <a:solidFill>
                  <a:srgbClr val="00F9FF"/>
                </a:solidFill>
                <a:latin typeface="Inter"/>
                <a:ea typeface="Inter"/>
                <a:cs typeface="Inter"/>
                <a:sym typeface="Inter"/>
              </a:rPr>
              <a:t>The success of a dictionary attack hinges on the simplicity</a:t>
            </a:r>
          </a:p>
          <a:p>
            <a:pPr algn="just">
              <a:lnSpc>
                <a:spcPts val="2317"/>
              </a:lnSpc>
            </a:pPr>
            <a:r>
              <a:rPr lang="en-US" sz="1899" dirty="0">
                <a:solidFill>
                  <a:srgbClr val="00F9FF"/>
                </a:solidFill>
                <a:latin typeface="Inter"/>
                <a:ea typeface="Inter"/>
                <a:cs typeface="Inter"/>
                <a:sym typeface="Inter"/>
              </a:rPr>
              <a:t>and predictability of user passwords. If a user's password is a common word or phrase found in the dictionary, the attack is likely to succeed.</a:t>
            </a:r>
          </a:p>
        </p:txBody>
      </p:sp>
      <p:sp>
        <p:nvSpPr>
          <p:cNvPr id="13" name="TextBox 13"/>
          <p:cNvSpPr txBox="1"/>
          <p:nvPr/>
        </p:nvSpPr>
        <p:spPr>
          <a:xfrm>
            <a:off x="9491476" y="4396957"/>
            <a:ext cx="7392856" cy="305661"/>
          </a:xfrm>
          <a:prstGeom prst="rect">
            <a:avLst/>
          </a:prstGeom>
        </p:spPr>
        <p:txBody>
          <a:bodyPr lIns="0" tIns="0" rIns="0" bIns="0" rtlCol="0" anchor="t">
            <a:spAutoFit/>
          </a:bodyPr>
          <a:lstStyle/>
          <a:p>
            <a:pPr algn="just">
              <a:lnSpc>
                <a:spcPts val="2317"/>
              </a:lnSpc>
            </a:pPr>
            <a:r>
              <a:rPr lang="en-US" sz="2800" b="1" dirty="0">
                <a:solidFill>
                  <a:srgbClr val="00F9FF"/>
                </a:solidFill>
                <a:latin typeface="Inter"/>
                <a:ea typeface="Inter"/>
                <a:cs typeface="Inter"/>
                <a:sym typeface="Inter"/>
              </a:rPr>
              <a:t>3. Success Based on Simplicity</a:t>
            </a:r>
          </a:p>
        </p:txBody>
      </p:sp>
      <p:pic>
        <p:nvPicPr>
          <p:cNvPr id="20" name="Picture 19">
            <a:extLst>
              <a:ext uri="{FF2B5EF4-FFF2-40B4-BE49-F238E27FC236}">
                <a16:creationId xmlns:a16="http://schemas.microsoft.com/office/drawing/2014/main" id="{621328EE-DDCB-4D18-A41E-AF6C8EBE4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24" y="1252848"/>
            <a:ext cx="7797572" cy="7797572"/>
          </a:xfrm>
          <a:prstGeom prst="octagon">
            <a:avLst>
              <a:gd name="adj" fmla="val 6515"/>
            </a:avLst>
          </a:prstGeom>
          <a:ln w="28575">
            <a:solidFill>
              <a:srgbClr val="00F9FF"/>
            </a:solidFill>
          </a:ln>
        </p:spPr>
      </p:pic>
    </p:spTree>
    <p:extLst>
      <p:ext uri="{BB962C8B-B14F-4D97-AF65-F5344CB8AC3E}">
        <p14:creationId xmlns:p14="http://schemas.microsoft.com/office/powerpoint/2010/main" val="324016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43500"/>
            <a:ext cx="771958" cy="0"/>
          </a:xfrm>
          <a:prstGeom prst="line">
            <a:avLst/>
          </a:prstGeom>
          <a:ln w="38100" cap="flat">
            <a:solidFill>
              <a:srgbClr val="00F9FF"/>
            </a:solidFill>
            <a:prstDash val="solid"/>
            <a:headEnd type="oval" w="lg" len="lg"/>
            <a:tailEnd type="none" w="sm" len="sm"/>
          </a:ln>
        </p:spPr>
      </p:sp>
      <p:grpSp>
        <p:nvGrpSpPr>
          <p:cNvPr id="3" name="Group 3"/>
          <p:cNvGrpSpPr/>
          <p:nvPr/>
        </p:nvGrpSpPr>
        <p:grpSpPr>
          <a:xfrm>
            <a:off x="9144000" y="1252838"/>
            <a:ext cx="8115300" cy="7797573"/>
            <a:chOff x="0" y="0"/>
            <a:chExt cx="2441259" cy="2475643"/>
          </a:xfrm>
        </p:grpSpPr>
        <p:sp>
          <p:nvSpPr>
            <p:cNvPr id="4" name="Freeform 4"/>
            <p:cNvSpPr/>
            <p:nvPr/>
          </p:nvSpPr>
          <p:spPr>
            <a:xfrm>
              <a:off x="0" y="0"/>
              <a:ext cx="2441259" cy="2475643"/>
            </a:xfrm>
            <a:custGeom>
              <a:avLst/>
              <a:gdLst/>
              <a:ahLst/>
              <a:cxnLst/>
              <a:rect l="l" t="t" r="r" b="b"/>
              <a:pathLst>
                <a:path w="2441259" h="2475643">
                  <a:moveTo>
                    <a:pt x="2281239" y="0"/>
                  </a:moveTo>
                  <a:lnTo>
                    <a:pt x="160020" y="0"/>
                  </a:lnTo>
                  <a:lnTo>
                    <a:pt x="0" y="160020"/>
                  </a:lnTo>
                  <a:lnTo>
                    <a:pt x="0" y="2315623"/>
                  </a:lnTo>
                  <a:lnTo>
                    <a:pt x="160020" y="2475643"/>
                  </a:lnTo>
                  <a:lnTo>
                    <a:pt x="2281239" y="2475643"/>
                  </a:lnTo>
                  <a:lnTo>
                    <a:pt x="2441259" y="2315623"/>
                  </a:lnTo>
                  <a:lnTo>
                    <a:pt x="2441259" y="160020"/>
                  </a:lnTo>
                  <a:lnTo>
                    <a:pt x="2281239" y="0"/>
                  </a:lnTo>
                  <a:close/>
                </a:path>
              </a:pathLst>
            </a:custGeom>
            <a:solidFill>
              <a:srgbClr val="003333"/>
            </a:solidFill>
            <a:ln w="28575" cap="sq">
              <a:solidFill>
                <a:srgbClr val="01FFFF"/>
              </a:solidFill>
              <a:prstDash val="solid"/>
              <a:miter/>
            </a:ln>
          </p:spPr>
          <p:txBody>
            <a:bodyPr/>
            <a:lstStyle/>
            <a:p>
              <a:endParaRPr lang="en-US" dirty="0"/>
            </a:p>
          </p:txBody>
        </p:sp>
        <p:sp>
          <p:nvSpPr>
            <p:cNvPr id="5" name="TextBox 5"/>
            <p:cNvSpPr txBox="1"/>
            <p:nvPr/>
          </p:nvSpPr>
          <p:spPr>
            <a:xfrm>
              <a:off x="63500" y="25400"/>
              <a:ext cx="2314259" cy="2386743"/>
            </a:xfrm>
            <a:prstGeom prst="rect">
              <a:avLst/>
            </a:prstGeom>
          </p:spPr>
          <p:txBody>
            <a:bodyPr lIns="50800" tIns="50800" rIns="50800" bIns="50800" rtlCol="0" anchor="ctr"/>
            <a:lstStyle/>
            <a:p>
              <a:pPr algn="ctr">
                <a:lnSpc>
                  <a:spcPts val="2659"/>
                </a:lnSpc>
              </a:pPr>
              <a:endParaRPr/>
            </a:p>
          </p:txBody>
        </p:sp>
      </p:grpSp>
      <p:sp>
        <p:nvSpPr>
          <p:cNvPr id="7" name="AutoShape 7"/>
          <p:cNvSpPr/>
          <p:nvPr/>
        </p:nvSpPr>
        <p:spPr>
          <a:xfrm flipH="1">
            <a:off x="17259300" y="5143500"/>
            <a:ext cx="771958" cy="0"/>
          </a:xfrm>
          <a:prstGeom prst="line">
            <a:avLst/>
          </a:prstGeom>
          <a:ln w="38100" cap="flat">
            <a:solidFill>
              <a:srgbClr val="00F9FF"/>
            </a:solidFill>
            <a:prstDash val="solid"/>
            <a:headEnd type="oval" w="lg" len="lg"/>
            <a:tailEnd type="none" w="sm" len="sm"/>
          </a:ln>
        </p:spPr>
      </p:sp>
      <p:sp>
        <p:nvSpPr>
          <p:cNvPr id="11" name="TextBox 11"/>
          <p:cNvSpPr txBox="1"/>
          <p:nvPr/>
        </p:nvSpPr>
        <p:spPr>
          <a:xfrm>
            <a:off x="9528412" y="2297508"/>
            <a:ext cx="7506483" cy="1396536"/>
          </a:xfrm>
          <a:prstGeom prst="rect">
            <a:avLst/>
          </a:prstGeom>
        </p:spPr>
        <p:txBody>
          <a:bodyPr lIns="0" tIns="0" rIns="0" bIns="0" rtlCol="0" anchor="t">
            <a:spAutoFit/>
          </a:bodyPr>
          <a:lstStyle/>
          <a:p>
            <a:pPr>
              <a:lnSpc>
                <a:spcPts val="5400"/>
              </a:lnSpc>
            </a:pPr>
            <a:r>
              <a:rPr lang="en-US" sz="4800" b="1" spc="-140" dirty="0">
                <a:solidFill>
                  <a:srgbClr val="00F9FF"/>
                </a:solidFill>
                <a:latin typeface="Garet Bold"/>
                <a:ea typeface="Garet Bold"/>
                <a:cs typeface="Garet Bold"/>
                <a:sym typeface="Garet Bold"/>
              </a:rPr>
              <a:t>Why Dictionary Attacks Are Effective?</a:t>
            </a:r>
          </a:p>
        </p:txBody>
      </p:sp>
      <p:sp>
        <p:nvSpPr>
          <p:cNvPr id="12" name="TextBox 12"/>
          <p:cNvSpPr txBox="1"/>
          <p:nvPr/>
        </p:nvSpPr>
        <p:spPr>
          <a:xfrm>
            <a:off x="9548290" y="4929140"/>
            <a:ext cx="7279229" cy="868379"/>
          </a:xfrm>
          <a:prstGeom prst="rect">
            <a:avLst/>
          </a:prstGeom>
        </p:spPr>
        <p:txBody>
          <a:bodyPr lIns="0" tIns="0" rIns="0" bIns="0" rtlCol="0" anchor="t">
            <a:spAutoFit/>
          </a:bodyPr>
          <a:lstStyle/>
          <a:p>
            <a:pPr marL="457200" indent="-457200" algn="just">
              <a:lnSpc>
                <a:spcPts val="2317"/>
              </a:lnSpc>
              <a:buFont typeface="+mj-lt"/>
              <a:buAutoNum type="arabicPeriod"/>
            </a:pPr>
            <a:r>
              <a:rPr lang="en-US" sz="1899" dirty="0">
                <a:solidFill>
                  <a:srgbClr val="00F9FF"/>
                </a:solidFill>
                <a:latin typeface="Inter"/>
                <a:ea typeface="Inter"/>
                <a:cs typeface="Inter"/>
                <a:sym typeface="Inter"/>
              </a:rPr>
              <a:t>User Behavior</a:t>
            </a:r>
          </a:p>
          <a:p>
            <a:pPr marL="457200" indent="-457200" algn="just">
              <a:lnSpc>
                <a:spcPts val="2317"/>
              </a:lnSpc>
              <a:buFont typeface="+mj-lt"/>
              <a:buAutoNum type="arabicPeriod"/>
            </a:pPr>
            <a:r>
              <a:rPr lang="en-US" sz="1899" dirty="0">
                <a:solidFill>
                  <a:srgbClr val="00F9FF"/>
                </a:solidFill>
                <a:latin typeface="Inter"/>
                <a:ea typeface="Inter"/>
                <a:cs typeface="Inter"/>
                <a:sym typeface="Inter"/>
              </a:rPr>
              <a:t>Speed and Efficiency</a:t>
            </a:r>
          </a:p>
          <a:p>
            <a:pPr marL="457200" indent="-457200" algn="just">
              <a:lnSpc>
                <a:spcPts val="2317"/>
              </a:lnSpc>
              <a:buFont typeface="+mj-lt"/>
              <a:buAutoNum type="arabicPeriod"/>
            </a:pPr>
            <a:r>
              <a:rPr lang="en-US" sz="1899" dirty="0">
                <a:solidFill>
                  <a:srgbClr val="00F9FF"/>
                </a:solidFill>
                <a:latin typeface="Inter"/>
                <a:ea typeface="Inter"/>
                <a:cs typeface="Inter"/>
                <a:sym typeface="Inter"/>
              </a:rPr>
              <a:t>Availability of Data</a:t>
            </a:r>
          </a:p>
        </p:txBody>
      </p:sp>
      <p:pic>
        <p:nvPicPr>
          <p:cNvPr id="20" name="Picture 19">
            <a:extLst>
              <a:ext uri="{FF2B5EF4-FFF2-40B4-BE49-F238E27FC236}">
                <a16:creationId xmlns:a16="http://schemas.microsoft.com/office/drawing/2014/main" id="{621328EE-DDCB-4D18-A41E-AF6C8EBE47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124" y="1252848"/>
            <a:ext cx="7797572" cy="7797572"/>
          </a:xfrm>
          <a:prstGeom prst="octagon">
            <a:avLst>
              <a:gd name="adj" fmla="val 6515"/>
            </a:avLst>
          </a:prstGeom>
          <a:ln w="28575">
            <a:solidFill>
              <a:srgbClr val="00F9FF"/>
            </a:solidFill>
          </a:ln>
        </p:spPr>
      </p:pic>
    </p:spTree>
    <p:extLst>
      <p:ext uri="{BB962C8B-B14F-4D97-AF65-F5344CB8AC3E}">
        <p14:creationId xmlns:p14="http://schemas.microsoft.com/office/powerpoint/2010/main" val="412634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24450"/>
            <a:ext cx="1382531" cy="0"/>
          </a:xfrm>
          <a:prstGeom prst="line">
            <a:avLst/>
          </a:prstGeom>
          <a:ln w="38100" cap="flat">
            <a:solidFill>
              <a:srgbClr val="00F9FF"/>
            </a:solidFill>
            <a:prstDash val="solid"/>
            <a:headEnd type="oval" w="lg" len="lg"/>
            <a:tailEnd type="none" w="sm" len="sm"/>
          </a:ln>
        </p:spPr>
      </p:sp>
      <p:sp>
        <p:nvSpPr>
          <p:cNvPr id="3" name="AutoShape 3"/>
          <p:cNvSpPr/>
          <p:nvPr/>
        </p:nvSpPr>
        <p:spPr>
          <a:xfrm flipH="1" flipV="1">
            <a:off x="16491072" y="5162550"/>
            <a:ext cx="1540186"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8115300" cy="4114800"/>
            <a:chOff x="0" y="0"/>
            <a:chExt cx="2441259" cy="1237821"/>
          </a:xfrm>
        </p:grpSpPr>
        <p:sp>
          <p:nvSpPr>
            <p:cNvPr id="5" name="Freeform 5"/>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6" name="TextBox 6"/>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5143500"/>
            <a:ext cx="8115300" cy="4114800"/>
            <a:chOff x="0" y="0"/>
            <a:chExt cx="2441259" cy="1237821"/>
          </a:xfrm>
        </p:grpSpPr>
        <p:sp>
          <p:nvSpPr>
            <p:cNvPr id="8" name="Freeform 8"/>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9" name="TextBox 9"/>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15987" y="1028700"/>
            <a:ext cx="7943313" cy="3779593"/>
            <a:chOff x="0" y="0"/>
            <a:chExt cx="1230627" cy="585558"/>
          </a:xfrm>
        </p:grpSpPr>
        <p:sp>
          <p:nvSpPr>
            <p:cNvPr id="11" name="Freeform 11"/>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2"/>
              <a:stretch>
                <a:fillRect t="-9108" b="-9108"/>
              </a:stretch>
            </a:blipFill>
            <a:ln w="38100" cap="sq">
              <a:solidFill>
                <a:srgbClr val="00F9FF"/>
              </a:solidFill>
              <a:prstDash val="solid"/>
              <a:miter/>
            </a:ln>
          </p:spPr>
        </p:sp>
      </p:grpSp>
      <p:grpSp>
        <p:nvGrpSpPr>
          <p:cNvPr id="12" name="Group 12"/>
          <p:cNvGrpSpPr/>
          <p:nvPr/>
        </p:nvGrpSpPr>
        <p:grpSpPr>
          <a:xfrm>
            <a:off x="1028700" y="5478707"/>
            <a:ext cx="7943313" cy="3779593"/>
            <a:chOff x="0" y="0"/>
            <a:chExt cx="1230627" cy="585558"/>
          </a:xfrm>
        </p:grpSpPr>
        <p:sp>
          <p:nvSpPr>
            <p:cNvPr id="13" name="Freeform 13"/>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3"/>
              <a:stretch>
                <a:fillRect t="-9108" b="-9108"/>
              </a:stretch>
            </a:blipFill>
            <a:ln w="38100" cap="sq">
              <a:solidFill>
                <a:srgbClr val="00F9FF"/>
              </a:solidFill>
              <a:prstDash val="solid"/>
              <a:miter/>
            </a:ln>
          </p:spPr>
        </p:sp>
      </p:grpSp>
      <p:sp>
        <p:nvSpPr>
          <p:cNvPr id="14" name="TextBox 14"/>
          <p:cNvSpPr txBox="1"/>
          <p:nvPr/>
        </p:nvSpPr>
        <p:spPr>
          <a:xfrm>
            <a:off x="1077740" y="2918496"/>
            <a:ext cx="8076199" cy="727122"/>
          </a:xfrm>
          <a:prstGeom prst="rect">
            <a:avLst/>
          </a:prstGeom>
        </p:spPr>
        <p:txBody>
          <a:bodyPr wrap="square" lIns="0" tIns="0" rIns="0" bIns="0" rtlCol="0" anchor="t">
            <a:spAutoFit/>
          </a:bodyPr>
          <a:lstStyle/>
          <a:p>
            <a:pPr algn="ctr">
              <a:lnSpc>
                <a:spcPts val="5400"/>
              </a:lnSpc>
            </a:pPr>
            <a:r>
              <a:rPr lang="en-US" sz="5400" b="1" spc="-140" dirty="0">
                <a:solidFill>
                  <a:srgbClr val="00F9FF"/>
                </a:solidFill>
                <a:latin typeface="Garet Bold"/>
                <a:ea typeface="Garet Bold"/>
                <a:cs typeface="Garet Bold"/>
                <a:sym typeface="Garet Bold"/>
              </a:rPr>
              <a:t>Mitigation Techniques</a:t>
            </a:r>
          </a:p>
        </p:txBody>
      </p:sp>
      <p:sp>
        <p:nvSpPr>
          <p:cNvPr id="15" name="TextBox 15"/>
          <p:cNvSpPr txBox="1"/>
          <p:nvPr/>
        </p:nvSpPr>
        <p:spPr>
          <a:xfrm>
            <a:off x="9888861" y="6474501"/>
            <a:ext cx="6797563" cy="2638094"/>
          </a:xfrm>
          <a:prstGeom prst="rect">
            <a:avLst/>
          </a:prstGeom>
        </p:spPr>
        <p:txBody>
          <a:bodyPr lIns="0" tIns="0" rIns="0" bIns="0" rtlCol="0" anchor="t">
            <a:spAutoFit/>
          </a:bodyPr>
          <a:lstStyle/>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Enforce the use of complex passwords that include a combination of uppercase and lowercase letters, numbers, and special characters.</a:t>
            </a:r>
          </a:p>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Require a minimum password length, typically at least 8-12 characters, to increase the complexity and reduce the likelihood of the password being in a dictionary.</a:t>
            </a:r>
          </a:p>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Avoid simple, easily guessable passwords and encourage the use of unique passwords for different accounts.</a:t>
            </a:r>
          </a:p>
        </p:txBody>
      </p:sp>
      <p:sp>
        <p:nvSpPr>
          <p:cNvPr id="18" name="TextBox 18"/>
          <p:cNvSpPr txBox="1"/>
          <p:nvPr/>
        </p:nvSpPr>
        <p:spPr>
          <a:xfrm>
            <a:off x="9877653" y="6078589"/>
            <a:ext cx="6460830" cy="315872"/>
          </a:xfrm>
          <a:prstGeom prst="rect">
            <a:avLst/>
          </a:prstGeom>
        </p:spPr>
        <p:txBody>
          <a:bodyPr lIns="0" tIns="0" rIns="0" bIns="0" rtlCol="0" anchor="t">
            <a:spAutoFit/>
          </a:bodyPr>
          <a:lstStyle/>
          <a:p>
            <a:pPr>
              <a:lnSpc>
                <a:spcPts val="2215"/>
              </a:lnSpc>
            </a:pPr>
            <a:r>
              <a:rPr lang="en-US" sz="2606" b="1" spc="101" dirty="0">
                <a:solidFill>
                  <a:srgbClr val="00F9FF"/>
                </a:solidFill>
                <a:latin typeface="Garet Bold"/>
                <a:ea typeface="Garet Bold"/>
                <a:cs typeface="Garet Bold"/>
                <a:sym typeface="Garet Bold"/>
              </a:rPr>
              <a:t>Strong Password Policies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256742" y="5124450"/>
            <a:ext cx="1382531" cy="0"/>
          </a:xfrm>
          <a:prstGeom prst="line">
            <a:avLst/>
          </a:prstGeom>
          <a:ln w="38100" cap="flat">
            <a:solidFill>
              <a:srgbClr val="00F9FF"/>
            </a:solidFill>
            <a:prstDash val="solid"/>
            <a:headEnd type="oval" w="lg" len="lg"/>
            <a:tailEnd type="none" w="sm" len="sm"/>
          </a:ln>
        </p:spPr>
      </p:sp>
      <p:sp>
        <p:nvSpPr>
          <p:cNvPr id="3" name="AutoShape 3"/>
          <p:cNvSpPr/>
          <p:nvPr/>
        </p:nvSpPr>
        <p:spPr>
          <a:xfrm flipH="1" flipV="1">
            <a:off x="16491072" y="5162550"/>
            <a:ext cx="1540186" cy="0"/>
          </a:xfrm>
          <a:prstGeom prst="line">
            <a:avLst/>
          </a:prstGeom>
          <a:ln w="38100" cap="flat">
            <a:solidFill>
              <a:srgbClr val="00F9FF"/>
            </a:solidFill>
            <a:prstDash val="solid"/>
            <a:headEnd type="oval" w="lg" len="lg"/>
            <a:tailEnd type="none" w="sm" len="sm"/>
          </a:ln>
        </p:spPr>
      </p:sp>
      <p:grpSp>
        <p:nvGrpSpPr>
          <p:cNvPr id="4" name="Group 4"/>
          <p:cNvGrpSpPr/>
          <p:nvPr/>
        </p:nvGrpSpPr>
        <p:grpSpPr>
          <a:xfrm>
            <a:off x="1028700" y="1028700"/>
            <a:ext cx="8115300" cy="4114800"/>
            <a:chOff x="0" y="0"/>
            <a:chExt cx="2441259" cy="1237821"/>
          </a:xfrm>
        </p:grpSpPr>
        <p:sp>
          <p:nvSpPr>
            <p:cNvPr id="5" name="Freeform 5"/>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6" name="TextBox 6"/>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144000" y="5143500"/>
            <a:ext cx="8115300" cy="4114800"/>
            <a:chOff x="0" y="0"/>
            <a:chExt cx="2441259" cy="1237821"/>
          </a:xfrm>
        </p:grpSpPr>
        <p:sp>
          <p:nvSpPr>
            <p:cNvPr id="8" name="Freeform 8"/>
            <p:cNvSpPr/>
            <p:nvPr/>
          </p:nvSpPr>
          <p:spPr>
            <a:xfrm>
              <a:off x="0" y="0"/>
              <a:ext cx="2441259" cy="1237821"/>
            </a:xfrm>
            <a:custGeom>
              <a:avLst/>
              <a:gdLst/>
              <a:ahLst/>
              <a:cxnLst/>
              <a:rect l="l" t="t" r="r" b="b"/>
              <a:pathLst>
                <a:path w="2441259" h="1237821">
                  <a:moveTo>
                    <a:pt x="2281239" y="0"/>
                  </a:moveTo>
                  <a:lnTo>
                    <a:pt x="160020" y="0"/>
                  </a:lnTo>
                  <a:lnTo>
                    <a:pt x="0" y="160020"/>
                  </a:lnTo>
                  <a:lnTo>
                    <a:pt x="0" y="1077801"/>
                  </a:lnTo>
                  <a:lnTo>
                    <a:pt x="160020" y="1237821"/>
                  </a:lnTo>
                  <a:lnTo>
                    <a:pt x="2281239" y="1237821"/>
                  </a:lnTo>
                  <a:lnTo>
                    <a:pt x="2441259" y="1077801"/>
                  </a:lnTo>
                  <a:lnTo>
                    <a:pt x="2441259" y="160020"/>
                  </a:lnTo>
                  <a:lnTo>
                    <a:pt x="2281239" y="0"/>
                  </a:lnTo>
                  <a:close/>
                </a:path>
              </a:pathLst>
            </a:custGeom>
            <a:solidFill>
              <a:srgbClr val="003333"/>
            </a:solidFill>
            <a:ln w="28575" cap="sq">
              <a:solidFill>
                <a:srgbClr val="01FFFF"/>
              </a:solidFill>
              <a:prstDash val="solid"/>
              <a:miter/>
            </a:ln>
          </p:spPr>
        </p:sp>
        <p:sp>
          <p:nvSpPr>
            <p:cNvPr id="9" name="TextBox 9"/>
            <p:cNvSpPr txBox="1"/>
            <p:nvPr/>
          </p:nvSpPr>
          <p:spPr>
            <a:xfrm>
              <a:off x="63500" y="25400"/>
              <a:ext cx="2314259" cy="11489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15987" y="1028700"/>
            <a:ext cx="7943313" cy="3779593"/>
            <a:chOff x="0" y="0"/>
            <a:chExt cx="1230627" cy="585558"/>
          </a:xfrm>
        </p:grpSpPr>
        <p:sp>
          <p:nvSpPr>
            <p:cNvPr id="11" name="Freeform 11"/>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2"/>
              <a:stretch>
                <a:fillRect t="-9108" b="-9108"/>
              </a:stretch>
            </a:blipFill>
            <a:ln w="38100" cap="sq">
              <a:solidFill>
                <a:srgbClr val="00F9FF"/>
              </a:solidFill>
              <a:prstDash val="solid"/>
              <a:miter/>
            </a:ln>
          </p:spPr>
        </p:sp>
      </p:grpSp>
      <p:grpSp>
        <p:nvGrpSpPr>
          <p:cNvPr id="12" name="Group 12"/>
          <p:cNvGrpSpPr/>
          <p:nvPr/>
        </p:nvGrpSpPr>
        <p:grpSpPr>
          <a:xfrm>
            <a:off x="1028700" y="5478707"/>
            <a:ext cx="7943313" cy="3779593"/>
            <a:chOff x="0" y="0"/>
            <a:chExt cx="1230627" cy="585558"/>
          </a:xfrm>
        </p:grpSpPr>
        <p:sp>
          <p:nvSpPr>
            <p:cNvPr id="13" name="Freeform 13"/>
            <p:cNvSpPr/>
            <p:nvPr/>
          </p:nvSpPr>
          <p:spPr>
            <a:xfrm>
              <a:off x="0" y="0"/>
              <a:ext cx="1230627" cy="585558"/>
            </a:xfrm>
            <a:custGeom>
              <a:avLst/>
              <a:gdLst/>
              <a:ahLst/>
              <a:cxnLst/>
              <a:rect l="l" t="t" r="r" b="b"/>
              <a:pathLst>
                <a:path w="1230627" h="585558">
                  <a:moveTo>
                    <a:pt x="0" y="0"/>
                  </a:moveTo>
                  <a:lnTo>
                    <a:pt x="1230627" y="0"/>
                  </a:lnTo>
                  <a:lnTo>
                    <a:pt x="1230627" y="585558"/>
                  </a:lnTo>
                  <a:lnTo>
                    <a:pt x="0" y="585558"/>
                  </a:lnTo>
                  <a:close/>
                </a:path>
              </a:pathLst>
            </a:custGeom>
            <a:blipFill>
              <a:blip r:embed="rId3"/>
              <a:stretch>
                <a:fillRect t="-9108" b="-9108"/>
              </a:stretch>
            </a:blipFill>
            <a:ln w="38100" cap="sq">
              <a:solidFill>
                <a:srgbClr val="00F9FF"/>
              </a:solidFill>
              <a:prstDash val="solid"/>
              <a:miter/>
            </a:ln>
          </p:spPr>
        </p:sp>
      </p:grpSp>
      <p:sp>
        <p:nvSpPr>
          <p:cNvPr id="14" name="TextBox 14"/>
          <p:cNvSpPr txBox="1"/>
          <p:nvPr/>
        </p:nvSpPr>
        <p:spPr>
          <a:xfrm>
            <a:off x="1077740" y="2918496"/>
            <a:ext cx="8076199" cy="727122"/>
          </a:xfrm>
          <a:prstGeom prst="rect">
            <a:avLst/>
          </a:prstGeom>
        </p:spPr>
        <p:txBody>
          <a:bodyPr wrap="square" lIns="0" tIns="0" rIns="0" bIns="0" rtlCol="0" anchor="t">
            <a:spAutoFit/>
          </a:bodyPr>
          <a:lstStyle/>
          <a:p>
            <a:pPr algn="ctr">
              <a:lnSpc>
                <a:spcPts val="5400"/>
              </a:lnSpc>
            </a:pPr>
            <a:r>
              <a:rPr lang="en-US" sz="5400" b="1" spc="-140" dirty="0">
                <a:solidFill>
                  <a:srgbClr val="00F9FF"/>
                </a:solidFill>
                <a:latin typeface="Garet Bold"/>
                <a:ea typeface="Garet Bold"/>
                <a:cs typeface="Garet Bold"/>
                <a:sym typeface="Garet Bold"/>
              </a:rPr>
              <a:t>Mitigation Techniques</a:t>
            </a:r>
          </a:p>
        </p:txBody>
      </p:sp>
      <p:sp>
        <p:nvSpPr>
          <p:cNvPr id="15" name="TextBox 15"/>
          <p:cNvSpPr txBox="1"/>
          <p:nvPr/>
        </p:nvSpPr>
        <p:spPr>
          <a:xfrm>
            <a:off x="9888861" y="6474501"/>
            <a:ext cx="6797563" cy="2638094"/>
          </a:xfrm>
          <a:prstGeom prst="rect">
            <a:avLst/>
          </a:prstGeom>
        </p:spPr>
        <p:txBody>
          <a:bodyPr lIns="0" tIns="0" rIns="0" bIns="0" rtlCol="0" anchor="t">
            <a:spAutoFit/>
          </a:bodyPr>
          <a:lstStyle/>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Enforce the use of complex passwords that include a combination of uppercase and lowercase letters, numbers, and special characters.</a:t>
            </a:r>
          </a:p>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Require a minimum password length, typically at least 8-12 characters, to increase the complexity and reduce the likelihood of the password being in a dictionary.</a:t>
            </a:r>
          </a:p>
          <a:p>
            <a:pPr marL="342900" indent="-342900" algn="just">
              <a:lnSpc>
                <a:spcPts val="2317"/>
              </a:lnSpc>
              <a:buFont typeface="Arial" panose="020B0604020202020204" pitchFamily="34" charset="0"/>
              <a:buChar char="•"/>
            </a:pPr>
            <a:r>
              <a:rPr lang="en-US" sz="1899" dirty="0">
                <a:solidFill>
                  <a:srgbClr val="00F9FF"/>
                </a:solidFill>
                <a:latin typeface="Inter"/>
                <a:ea typeface="Inter"/>
                <a:cs typeface="Inter"/>
                <a:sym typeface="Inter"/>
              </a:rPr>
              <a:t>Avoid simple, easily guessable passwords and encourage the use of unique passwords for different accounts.</a:t>
            </a:r>
          </a:p>
        </p:txBody>
      </p:sp>
      <p:sp>
        <p:nvSpPr>
          <p:cNvPr id="18" name="TextBox 18"/>
          <p:cNvSpPr txBox="1"/>
          <p:nvPr/>
        </p:nvSpPr>
        <p:spPr>
          <a:xfrm>
            <a:off x="9877653" y="6078589"/>
            <a:ext cx="6460830" cy="315872"/>
          </a:xfrm>
          <a:prstGeom prst="rect">
            <a:avLst/>
          </a:prstGeom>
        </p:spPr>
        <p:txBody>
          <a:bodyPr lIns="0" tIns="0" rIns="0" bIns="0" rtlCol="0" anchor="t">
            <a:spAutoFit/>
          </a:bodyPr>
          <a:lstStyle/>
          <a:p>
            <a:pPr>
              <a:lnSpc>
                <a:spcPts val="2215"/>
              </a:lnSpc>
            </a:pPr>
            <a:r>
              <a:rPr lang="en-US" sz="2606" b="1" spc="101" dirty="0">
                <a:solidFill>
                  <a:srgbClr val="00F9FF"/>
                </a:solidFill>
                <a:latin typeface="Garet Bold"/>
                <a:ea typeface="Garet Bold"/>
                <a:cs typeface="Garet Bold"/>
                <a:sym typeface="Garet Bold"/>
              </a:rPr>
              <a:t>Strong Password Policies</a:t>
            </a:r>
          </a:p>
        </p:txBody>
      </p:sp>
    </p:spTree>
    <p:extLst>
      <p:ext uri="{BB962C8B-B14F-4D97-AF65-F5344CB8AC3E}">
        <p14:creationId xmlns:p14="http://schemas.microsoft.com/office/powerpoint/2010/main" val="1782825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605</Words>
  <Application>Microsoft Office PowerPoint</Application>
  <PresentationFormat>Custom</PresentationFormat>
  <Paragraphs>64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Arial</vt:lpstr>
      <vt:lpstr>Garet Bold</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Futuristic Cyber Security Presentation</dc:title>
  <dc:creator>Dancan</dc:creator>
  <cp:lastModifiedBy>Dancan</cp:lastModifiedBy>
  <cp:revision>18</cp:revision>
  <dcterms:created xsi:type="dcterms:W3CDTF">2006-08-16T00:00:00Z</dcterms:created>
  <dcterms:modified xsi:type="dcterms:W3CDTF">2024-09-17T15:51:40Z</dcterms:modified>
  <dc:identifier>DAGQ8nyPSG4</dc:identifier>
</cp:coreProperties>
</file>